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336" r:id="rId3"/>
    <p:sldId id="337" r:id="rId4"/>
    <p:sldId id="361" r:id="rId5"/>
    <p:sldId id="362" r:id="rId6"/>
    <p:sldId id="363" r:id="rId7"/>
    <p:sldId id="364" r:id="rId8"/>
    <p:sldId id="365" r:id="rId9"/>
    <p:sldId id="384" r:id="rId10"/>
    <p:sldId id="366" r:id="rId11"/>
    <p:sldId id="367" r:id="rId12"/>
    <p:sldId id="368" r:id="rId13"/>
    <p:sldId id="417" r:id="rId14"/>
    <p:sldId id="418" r:id="rId15"/>
    <p:sldId id="419" r:id="rId16"/>
    <p:sldId id="420" r:id="rId17"/>
    <p:sldId id="421" r:id="rId18"/>
    <p:sldId id="424" r:id="rId19"/>
    <p:sldId id="425" r:id="rId20"/>
    <p:sldId id="369" r:id="rId21"/>
    <p:sldId id="370" r:id="rId22"/>
    <p:sldId id="371" r:id="rId23"/>
    <p:sldId id="338" r:id="rId24"/>
    <p:sldId id="372" r:id="rId25"/>
    <p:sldId id="373" r:id="rId26"/>
    <p:sldId id="374" r:id="rId27"/>
    <p:sldId id="415" r:id="rId28"/>
    <p:sldId id="375" r:id="rId29"/>
    <p:sldId id="376" r:id="rId30"/>
    <p:sldId id="377" r:id="rId31"/>
    <p:sldId id="416" r:id="rId32"/>
    <p:sldId id="378" r:id="rId33"/>
    <p:sldId id="379"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868" autoAdjust="0"/>
    <p:restoredTop sz="94660"/>
  </p:normalViewPr>
  <p:slideViewPr>
    <p:cSldViewPr>
      <p:cViewPr varScale="1">
        <p:scale>
          <a:sx n="75" d="100"/>
          <a:sy n="75" d="100"/>
        </p:scale>
        <p:origin x="936" y="3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29829A-6BEA-4081-80F1-1781354D31DE}" type="datetimeFigureOut">
              <a:rPr lang="en-US" smtClean="0"/>
              <a:t>9/20/2022</a:t>
            </a:fld>
            <a:endParaRPr 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0BA92F-9A2C-499F-BFBF-DD106A2860A6}" type="slidenum">
              <a:rPr lang="en-US" smtClean="0"/>
              <a:t>‹#›</a:t>
            </a:fld>
            <a:endParaRPr lang="en-US"/>
          </a:p>
        </p:txBody>
      </p:sp>
    </p:spTree>
    <p:extLst>
      <p:ext uri="{BB962C8B-B14F-4D97-AF65-F5344CB8AC3E}">
        <p14:creationId xmlns:p14="http://schemas.microsoft.com/office/powerpoint/2010/main" val="3605772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9/20/2022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433066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9/20/2022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4235817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9/20/2022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508390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9/20/2022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158580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9687A7CB-37B0-4623-A7B2-BD341A289C86}" type="datetimeFigureOut">
              <a:rPr lang="en-US" smtClean="0"/>
              <a:t>9/20/2022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999584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日期占位符 4"/>
          <p:cNvSpPr>
            <a:spLocks noGrp="1"/>
          </p:cNvSpPr>
          <p:nvPr>
            <p:ph type="dt" sz="half" idx="10"/>
          </p:nvPr>
        </p:nvSpPr>
        <p:spPr/>
        <p:txBody>
          <a:bodyPr/>
          <a:lstStyle/>
          <a:p>
            <a:fld id="{9687A7CB-37B0-4623-A7B2-BD341A289C86}" type="datetimeFigureOut">
              <a:rPr lang="en-US" smtClean="0"/>
              <a:t>9/20/2022</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399035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日期占位符 6"/>
          <p:cNvSpPr>
            <a:spLocks noGrp="1"/>
          </p:cNvSpPr>
          <p:nvPr>
            <p:ph type="dt" sz="half" idx="10"/>
          </p:nvPr>
        </p:nvSpPr>
        <p:spPr/>
        <p:txBody>
          <a:bodyPr/>
          <a:lstStyle/>
          <a:p>
            <a:fld id="{9687A7CB-37B0-4623-A7B2-BD341A289C86}" type="datetimeFigureOut">
              <a:rPr lang="en-US" smtClean="0"/>
              <a:t>9/20/2022</a:t>
            </a:fld>
            <a:endParaRPr lang="en-US"/>
          </a:p>
        </p:txBody>
      </p:sp>
      <p:sp>
        <p:nvSpPr>
          <p:cNvPr id="8" name="页脚占位符 7"/>
          <p:cNvSpPr>
            <a:spLocks noGrp="1"/>
          </p:cNvSpPr>
          <p:nvPr>
            <p:ph type="ftr" sz="quarter" idx="11"/>
          </p:nvPr>
        </p:nvSpPr>
        <p:spPr/>
        <p:txBody>
          <a:bodyPr/>
          <a:lstStyle/>
          <a:p>
            <a:endParaRPr lang="en-US"/>
          </a:p>
        </p:txBody>
      </p:sp>
      <p:sp>
        <p:nvSpPr>
          <p:cNvPr id="9" name="灯片编号占位符 8"/>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1794671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日期占位符 2"/>
          <p:cNvSpPr>
            <a:spLocks noGrp="1"/>
          </p:cNvSpPr>
          <p:nvPr>
            <p:ph type="dt" sz="half" idx="10"/>
          </p:nvPr>
        </p:nvSpPr>
        <p:spPr/>
        <p:txBody>
          <a:bodyPr/>
          <a:lstStyle/>
          <a:p>
            <a:fld id="{9687A7CB-37B0-4623-A7B2-BD341A289C86}" type="datetimeFigureOut">
              <a:rPr lang="en-US" smtClean="0"/>
              <a:t>9/20/2022</a:t>
            </a:fld>
            <a:endParaRPr lang="en-US"/>
          </a:p>
        </p:txBody>
      </p:sp>
      <p:sp>
        <p:nvSpPr>
          <p:cNvPr id="4" name="页脚占位符 3"/>
          <p:cNvSpPr>
            <a:spLocks noGrp="1"/>
          </p:cNvSpPr>
          <p:nvPr>
            <p:ph type="ftr" sz="quarter" idx="11"/>
          </p:nvPr>
        </p:nvSpPr>
        <p:spPr/>
        <p:txBody>
          <a:bodyPr/>
          <a:lstStyle/>
          <a:p>
            <a:endParaRPr lang="en-US"/>
          </a:p>
        </p:txBody>
      </p:sp>
      <p:sp>
        <p:nvSpPr>
          <p:cNvPr id="5" name="灯片编号占位符 4"/>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269963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687A7CB-37B0-4623-A7B2-BD341A289C86}" type="datetimeFigureOut">
              <a:rPr lang="en-US" smtClean="0"/>
              <a:t>9/20/2022</a:t>
            </a:fld>
            <a:endParaRPr lang="en-US"/>
          </a:p>
        </p:txBody>
      </p:sp>
      <p:sp>
        <p:nvSpPr>
          <p:cNvPr id="3" name="页脚占位符 2"/>
          <p:cNvSpPr>
            <a:spLocks noGrp="1"/>
          </p:cNvSpPr>
          <p:nvPr>
            <p:ph type="ftr" sz="quarter" idx="11"/>
          </p:nvPr>
        </p:nvSpPr>
        <p:spPr/>
        <p:txBody>
          <a:bodyPr/>
          <a:lstStyle/>
          <a:p>
            <a:endParaRPr lang="en-US"/>
          </a:p>
        </p:txBody>
      </p:sp>
      <p:sp>
        <p:nvSpPr>
          <p:cNvPr id="4" name="灯片编号占位符 3"/>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476469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9687A7CB-37B0-4623-A7B2-BD341A289C86}" type="datetimeFigureOut">
              <a:rPr lang="en-US" smtClean="0"/>
              <a:t>9/20/2022</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32104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9687A7CB-37B0-4623-A7B2-BD341A289C86}" type="datetimeFigureOut">
              <a:rPr lang="en-US" smtClean="0"/>
              <a:t>9/20/2022</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066950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7A7CB-37B0-4623-A7B2-BD341A289C86}" type="datetimeFigureOut">
              <a:rPr lang="en-US" smtClean="0"/>
              <a:t>9/20/2022</a:t>
            </a:fld>
            <a:endParaRPr 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542F7D-D1F9-40D9-B652-BFB8B15F6775}" type="slidenum">
              <a:rPr lang="en-US" smtClean="0"/>
              <a:t>‹#›</a:t>
            </a:fld>
            <a:endParaRPr lang="en-US"/>
          </a:p>
        </p:txBody>
      </p:sp>
    </p:spTree>
    <p:extLst>
      <p:ext uri="{BB962C8B-B14F-4D97-AF65-F5344CB8AC3E}">
        <p14:creationId xmlns:p14="http://schemas.microsoft.com/office/powerpoint/2010/main" val="294658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dirty="0" smtClean="0"/>
              <a:t>Computational Physics</a:t>
            </a:r>
            <a:br>
              <a:rPr lang="en-US" dirty="0" smtClean="0"/>
            </a:br>
            <a:r>
              <a:rPr lang="en-US" dirty="0" smtClean="0"/>
              <a:t>(Lecture 5)	</a:t>
            </a:r>
            <a:endParaRPr lang="en-US" dirty="0"/>
          </a:p>
        </p:txBody>
      </p:sp>
      <p:sp>
        <p:nvSpPr>
          <p:cNvPr id="3" name="副标题 2"/>
          <p:cNvSpPr>
            <a:spLocks noGrp="1"/>
          </p:cNvSpPr>
          <p:nvPr>
            <p:ph type="subTitle" idx="1"/>
          </p:nvPr>
        </p:nvSpPr>
        <p:spPr/>
        <p:txBody>
          <a:bodyPr/>
          <a:lstStyle/>
          <a:p>
            <a:r>
              <a:rPr lang="en-US" smtClean="0"/>
              <a:t>PHY4061</a:t>
            </a:r>
            <a:endParaRPr lang="en-US" dirty="0"/>
          </a:p>
        </p:txBody>
      </p:sp>
    </p:spTree>
    <p:extLst>
      <p:ext uri="{BB962C8B-B14F-4D97-AF65-F5344CB8AC3E}">
        <p14:creationId xmlns:p14="http://schemas.microsoft.com/office/powerpoint/2010/main" val="2881239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5496" y="332656"/>
            <a:ext cx="4572000" cy="6186309"/>
          </a:xfrm>
          <a:prstGeom prst="rect">
            <a:avLst/>
          </a:prstGeom>
        </p:spPr>
        <p:txBody>
          <a:bodyPr>
            <a:spAutoFit/>
          </a:bodyPr>
          <a:lstStyle/>
          <a:p>
            <a:r>
              <a:rPr lang="en-US" b="1" dirty="0"/>
              <a:t>// An example of searching for a minimum of a multivariable</a:t>
            </a:r>
          </a:p>
          <a:p>
            <a:r>
              <a:rPr lang="en-US" b="1" dirty="0"/>
              <a:t>// function through the steepest-descent method.</a:t>
            </a:r>
          </a:p>
          <a:p>
            <a:r>
              <a:rPr lang="en-US" b="1" dirty="0"/>
              <a:t>import </a:t>
            </a:r>
            <a:r>
              <a:rPr lang="en-US" b="1" dirty="0" err="1"/>
              <a:t>java.lang</a:t>
            </a:r>
            <a:r>
              <a:rPr lang="en-US" b="1" dirty="0"/>
              <a:t>.*;</a:t>
            </a:r>
          </a:p>
          <a:p>
            <a:r>
              <a:rPr lang="en-US" b="1" dirty="0"/>
              <a:t>public class Minimum </a:t>
            </a:r>
            <a:r>
              <a:rPr lang="en-US" b="1" dirty="0" smtClean="0"/>
              <a:t>{</a:t>
            </a:r>
          </a:p>
          <a:p>
            <a:r>
              <a:rPr lang="en-US" b="1" dirty="0"/>
              <a:t>public static void main(String </a:t>
            </a:r>
            <a:r>
              <a:rPr lang="en-US" b="1" dirty="0" err="1"/>
              <a:t>argv</a:t>
            </a:r>
            <a:r>
              <a:rPr lang="en-US" b="1" dirty="0"/>
              <a:t>[]) {</a:t>
            </a:r>
          </a:p>
          <a:p>
            <a:r>
              <a:rPr lang="it-IT" b="1" dirty="0"/>
              <a:t>double del = 1e-6, a = 0.1;</a:t>
            </a:r>
          </a:p>
          <a:p>
            <a:r>
              <a:rPr lang="en-US" b="1" dirty="0"/>
              <a:t>double x[] = new double[2];</a:t>
            </a:r>
          </a:p>
          <a:p>
            <a:r>
              <a:rPr lang="en-US" b="1" dirty="0"/>
              <a:t>x[0] = 0.1;</a:t>
            </a:r>
          </a:p>
          <a:p>
            <a:r>
              <a:rPr lang="en-US" b="1" dirty="0"/>
              <a:t>x[1] = -1;</a:t>
            </a:r>
          </a:p>
          <a:p>
            <a:r>
              <a:rPr lang="en-US" b="1" dirty="0" err="1"/>
              <a:t>steepestDescent</a:t>
            </a:r>
            <a:r>
              <a:rPr lang="en-US" b="1" dirty="0"/>
              <a:t>(x, a, del);</a:t>
            </a:r>
          </a:p>
          <a:p>
            <a:r>
              <a:rPr lang="en-US" b="1" dirty="0" err="1"/>
              <a:t>System.out.println</a:t>
            </a:r>
            <a:r>
              <a:rPr lang="en-US" b="1" dirty="0"/>
              <a:t>("The minimum is at"</a:t>
            </a:r>
          </a:p>
          <a:p>
            <a:r>
              <a:rPr lang="en-US" b="1" dirty="0"/>
              <a:t>+ " x= " + x[0] +", y= " +x[1]);</a:t>
            </a:r>
          </a:p>
          <a:p>
            <a:r>
              <a:rPr lang="en-US" b="1" dirty="0"/>
              <a:t>}</a:t>
            </a:r>
          </a:p>
          <a:p>
            <a:r>
              <a:rPr lang="en-US" b="1" dirty="0"/>
              <a:t>// Method to carry out the steepest-descent search.</a:t>
            </a:r>
          </a:p>
          <a:p>
            <a:r>
              <a:rPr lang="en-US" b="1" dirty="0"/>
              <a:t>public static void </a:t>
            </a:r>
            <a:r>
              <a:rPr lang="en-US" b="1" dirty="0" err="1"/>
              <a:t>steepestDescent</a:t>
            </a:r>
            <a:r>
              <a:rPr lang="en-US" b="1" dirty="0"/>
              <a:t>(double x[],</a:t>
            </a:r>
          </a:p>
          <a:p>
            <a:r>
              <a:rPr lang="en-US" b="1" dirty="0"/>
              <a:t>double a, double del) {</a:t>
            </a:r>
          </a:p>
          <a:p>
            <a:r>
              <a:rPr lang="en-US" b="1" dirty="0" err="1"/>
              <a:t>int</a:t>
            </a:r>
            <a:r>
              <a:rPr lang="en-US" b="1" dirty="0"/>
              <a:t> n = </a:t>
            </a:r>
            <a:r>
              <a:rPr lang="en-US" b="1" dirty="0" err="1"/>
              <a:t>x.length</a:t>
            </a:r>
            <a:r>
              <a:rPr lang="en-US" b="1" dirty="0"/>
              <a:t>;</a:t>
            </a:r>
          </a:p>
          <a:p>
            <a:r>
              <a:rPr lang="en-US" b="1" dirty="0"/>
              <a:t>double h = 1e-6;</a:t>
            </a:r>
          </a:p>
          <a:p>
            <a:r>
              <a:rPr lang="en-US" b="1" dirty="0"/>
              <a:t>double g0 = g(x</a:t>
            </a:r>
            <a:r>
              <a:rPr lang="en-US" b="1" dirty="0" smtClean="0"/>
              <a:t>);</a:t>
            </a:r>
            <a:endParaRPr lang="en-US" b="1" dirty="0"/>
          </a:p>
        </p:txBody>
      </p:sp>
      <p:sp>
        <p:nvSpPr>
          <p:cNvPr id="5" name="矩形 4"/>
          <p:cNvSpPr/>
          <p:nvPr/>
        </p:nvSpPr>
        <p:spPr>
          <a:xfrm>
            <a:off x="4559878" y="332656"/>
            <a:ext cx="4572000" cy="5355312"/>
          </a:xfrm>
          <a:prstGeom prst="rect">
            <a:avLst/>
          </a:prstGeom>
        </p:spPr>
        <p:txBody>
          <a:bodyPr>
            <a:spAutoFit/>
          </a:bodyPr>
          <a:lstStyle/>
          <a:p>
            <a:r>
              <a:rPr lang="en-US" b="1" dirty="0"/>
              <a:t>double fi[] = new double[n];</a:t>
            </a:r>
          </a:p>
          <a:p>
            <a:r>
              <a:rPr lang="en-US" b="1" dirty="0"/>
              <a:t>fi = f(x, h);</a:t>
            </a:r>
          </a:p>
          <a:p>
            <a:r>
              <a:rPr lang="en-US" b="1" dirty="0"/>
              <a:t>double dg = 0;</a:t>
            </a:r>
          </a:p>
          <a:p>
            <a:r>
              <a:rPr lang="nn-NO" b="1" dirty="0"/>
              <a:t>for (int i=0; i&lt;n; ++i) dg += fi[i]*fi[i];</a:t>
            </a:r>
          </a:p>
          <a:p>
            <a:r>
              <a:rPr lang="en-US" b="1" dirty="0"/>
              <a:t>dg = </a:t>
            </a:r>
            <a:r>
              <a:rPr lang="en-US" b="1" dirty="0" err="1"/>
              <a:t>Math.sqrt</a:t>
            </a:r>
            <a:r>
              <a:rPr lang="en-US" b="1" dirty="0"/>
              <a:t>(dg);</a:t>
            </a:r>
          </a:p>
          <a:p>
            <a:r>
              <a:rPr lang="en-US" b="1" dirty="0"/>
              <a:t>double b = a/dg;</a:t>
            </a:r>
          </a:p>
          <a:p>
            <a:r>
              <a:rPr lang="en-US" b="1" dirty="0"/>
              <a:t>while (dg &gt; del) {</a:t>
            </a:r>
          </a:p>
          <a:p>
            <a:r>
              <a:rPr lang="nn-NO" b="1" dirty="0"/>
              <a:t>for (int i=0; i&lt;n; ++i) x[i] -= b*fi[i];</a:t>
            </a:r>
          </a:p>
          <a:p>
            <a:r>
              <a:rPr lang="en-US" b="1" dirty="0"/>
              <a:t>h /= 2;</a:t>
            </a:r>
          </a:p>
          <a:p>
            <a:r>
              <a:rPr lang="en-US" b="1" dirty="0"/>
              <a:t>fi = f(x, h);</a:t>
            </a:r>
          </a:p>
          <a:p>
            <a:r>
              <a:rPr lang="en-US" b="1" dirty="0"/>
              <a:t>dg = 0;</a:t>
            </a:r>
          </a:p>
          <a:p>
            <a:r>
              <a:rPr lang="nn-NO" b="1" dirty="0"/>
              <a:t>for (int i=0; i&lt;n; ++i) dg += fi[i]*fi[i];</a:t>
            </a:r>
          </a:p>
          <a:p>
            <a:r>
              <a:rPr lang="en-US" b="1" dirty="0"/>
              <a:t>dg = </a:t>
            </a:r>
            <a:r>
              <a:rPr lang="en-US" b="1" dirty="0" err="1"/>
              <a:t>Math.sqrt</a:t>
            </a:r>
            <a:r>
              <a:rPr lang="en-US" b="1" dirty="0"/>
              <a:t>(dg);</a:t>
            </a:r>
          </a:p>
          <a:p>
            <a:r>
              <a:rPr lang="en-US" b="1" dirty="0"/>
              <a:t>b = a/dg;</a:t>
            </a:r>
          </a:p>
          <a:p>
            <a:r>
              <a:rPr lang="en-US" b="1" dirty="0"/>
              <a:t>double g1 = g(x);</a:t>
            </a:r>
          </a:p>
          <a:p>
            <a:r>
              <a:rPr lang="en-US" b="1" dirty="0"/>
              <a:t>if (g1 &gt; g0) a /= 2;</a:t>
            </a:r>
          </a:p>
          <a:p>
            <a:r>
              <a:rPr lang="en-US" b="1" dirty="0"/>
              <a:t>else g0 = g1;</a:t>
            </a:r>
          </a:p>
          <a:p>
            <a:r>
              <a:rPr lang="en-US" b="1" dirty="0"/>
              <a:t>}</a:t>
            </a:r>
          </a:p>
          <a:p>
            <a:r>
              <a:rPr lang="en-US" b="1" dirty="0"/>
              <a:t>}</a:t>
            </a:r>
            <a:endParaRPr lang="en-US" dirty="0"/>
          </a:p>
        </p:txBody>
      </p:sp>
    </p:spTree>
    <p:extLst>
      <p:ext uri="{BB962C8B-B14F-4D97-AF65-F5344CB8AC3E}">
        <p14:creationId xmlns:p14="http://schemas.microsoft.com/office/powerpoint/2010/main" val="2244022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286000" y="889844"/>
            <a:ext cx="4572000" cy="5078313"/>
          </a:xfrm>
          <a:prstGeom prst="rect">
            <a:avLst/>
          </a:prstGeom>
        </p:spPr>
        <p:txBody>
          <a:bodyPr>
            <a:spAutoFit/>
          </a:bodyPr>
          <a:lstStyle/>
          <a:p>
            <a:r>
              <a:rPr lang="en-US" b="1" dirty="0"/>
              <a:t>// Method to provide the gradient of g(x).</a:t>
            </a:r>
          </a:p>
          <a:p>
            <a:r>
              <a:rPr lang="en-US" b="1" dirty="0"/>
              <a:t>public static double[] f(double x[], double h) {</a:t>
            </a:r>
          </a:p>
          <a:p>
            <a:r>
              <a:rPr lang="en-US" b="1" dirty="0" err="1"/>
              <a:t>int</a:t>
            </a:r>
            <a:r>
              <a:rPr lang="en-US" b="1" dirty="0"/>
              <a:t> n = </a:t>
            </a:r>
            <a:r>
              <a:rPr lang="en-US" b="1" dirty="0" err="1"/>
              <a:t>x.length</a:t>
            </a:r>
            <a:r>
              <a:rPr lang="en-US" b="1" dirty="0"/>
              <a:t>;</a:t>
            </a:r>
          </a:p>
          <a:p>
            <a:r>
              <a:rPr lang="en-US" b="1" dirty="0"/>
              <a:t>double z[] = new double[n];</a:t>
            </a:r>
          </a:p>
          <a:p>
            <a:r>
              <a:rPr lang="en-US" b="1" dirty="0"/>
              <a:t>double y[] = (double[]) </a:t>
            </a:r>
            <a:r>
              <a:rPr lang="en-US" b="1" dirty="0" err="1"/>
              <a:t>x.clone</a:t>
            </a:r>
            <a:r>
              <a:rPr lang="en-US" b="1" dirty="0"/>
              <a:t>();</a:t>
            </a:r>
          </a:p>
          <a:p>
            <a:r>
              <a:rPr lang="en-US" b="1" dirty="0"/>
              <a:t>double g0 = g(x);</a:t>
            </a:r>
          </a:p>
          <a:p>
            <a:r>
              <a:rPr lang="nn-NO" b="1" dirty="0"/>
              <a:t>for (int i=0; i&lt;n; ++i) {</a:t>
            </a:r>
          </a:p>
          <a:p>
            <a:r>
              <a:rPr lang="en-US" b="1" dirty="0"/>
              <a:t>y[</a:t>
            </a:r>
            <a:r>
              <a:rPr lang="en-US" b="1" dirty="0" err="1"/>
              <a:t>i</a:t>
            </a:r>
            <a:r>
              <a:rPr lang="en-US" b="1" dirty="0"/>
              <a:t>] += h;</a:t>
            </a:r>
          </a:p>
          <a:p>
            <a:r>
              <a:rPr lang="en-US" b="1" dirty="0"/>
              <a:t>z[</a:t>
            </a:r>
            <a:r>
              <a:rPr lang="en-US" b="1" dirty="0" err="1"/>
              <a:t>i</a:t>
            </a:r>
            <a:r>
              <a:rPr lang="en-US" b="1" dirty="0"/>
              <a:t>] = (g(y)-g0)/h;</a:t>
            </a:r>
          </a:p>
          <a:p>
            <a:r>
              <a:rPr lang="en-US" b="1" dirty="0"/>
              <a:t>}</a:t>
            </a:r>
          </a:p>
          <a:p>
            <a:r>
              <a:rPr lang="en-US" b="1" dirty="0"/>
              <a:t>return z;</a:t>
            </a:r>
          </a:p>
          <a:p>
            <a:r>
              <a:rPr lang="en-US" b="1" dirty="0"/>
              <a:t>}</a:t>
            </a:r>
          </a:p>
          <a:p>
            <a:r>
              <a:rPr lang="en-US" b="1" dirty="0"/>
              <a:t>// Method to provide function g(x).</a:t>
            </a:r>
          </a:p>
          <a:p>
            <a:r>
              <a:rPr lang="en-US" b="1" dirty="0"/>
              <a:t>public static double g(double x[]) {</a:t>
            </a:r>
          </a:p>
          <a:p>
            <a:r>
              <a:rPr lang="en-US" b="1" dirty="0"/>
              <a:t>return (x[0]-1)*(x[0]-1)*</a:t>
            </a:r>
            <a:r>
              <a:rPr lang="en-US" b="1" dirty="0" err="1"/>
              <a:t>Math.exp</a:t>
            </a:r>
            <a:r>
              <a:rPr lang="en-US" b="1" dirty="0"/>
              <a:t>(-x[1]*x[1])</a:t>
            </a:r>
          </a:p>
          <a:p>
            <a:r>
              <a:rPr lang="en-US" b="1" dirty="0"/>
              <a:t>+x[1]*(x[1]+2)*</a:t>
            </a:r>
            <a:r>
              <a:rPr lang="en-US" b="1" dirty="0" err="1"/>
              <a:t>Math.exp</a:t>
            </a:r>
            <a:r>
              <a:rPr lang="en-US" b="1" dirty="0"/>
              <a:t>(-2*x[0]*x[0]);</a:t>
            </a:r>
          </a:p>
          <a:p>
            <a:r>
              <a:rPr lang="en-US" b="1" dirty="0"/>
              <a:t>}</a:t>
            </a:r>
          </a:p>
          <a:p>
            <a:r>
              <a:rPr lang="en-US" b="1" dirty="0"/>
              <a:t>}</a:t>
            </a:r>
            <a:endParaRPr lang="en-US" dirty="0"/>
          </a:p>
        </p:txBody>
      </p:sp>
    </p:spTree>
    <p:extLst>
      <p:ext uri="{BB962C8B-B14F-4D97-AF65-F5344CB8AC3E}">
        <p14:creationId xmlns:p14="http://schemas.microsoft.com/office/powerpoint/2010/main" val="32487956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85000" lnSpcReduction="20000"/>
          </a:bodyPr>
          <a:lstStyle/>
          <a:p>
            <a:r>
              <a:rPr lang="en-US" dirty="0"/>
              <a:t>Note that the spacing in the two-point formula for the derivative is reduced by </a:t>
            </a:r>
            <a:r>
              <a:rPr lang="en-US" dirty="0" smtClean="0"/>
              <a:t>a factor </a:t>
            </a:r>
            <a:r>
              <a:rPr lang="en-US" dirty="0"/>
              <a:t>of 2 after each search, so is the step size in case of overshooting. </a:t>
            </a:r>
            <a:endParaRPr lang="en-US" dirty="0" smtClean="0"/>
          </a:p>
          <a:p>
            <a:r>
              <a:rPr lang="en-US" dirty="0" smtClean="0"/>
              <a:t>After running the </a:t>
            </a:r>
            <a:r>
              <a:rPr lang="en-US" dirty="0"/>
              <a:t>program</a:t>
            </a:r>
            <a:r>
              <a:rPr lang="en-US" dirty="0" smtClean="0"/>
              <a:t>, </a:t>
            </a:r>
            <a:r>
              <a:rPr lang="en-US" dirty="0"/>
              <a:t>the minimum is at </a:t>
            </a:r>
            <a:r>
              <a:rPr lang="en-US" i="1" dirty="0"/>
              <a:t>x </a:t>
            </a:r>
            <a:r>
              <a:rPr lang="en-US" dirty="0"/>
              <a:t> </a:t>
            </a:r>
            <a:r>
              <a:rPr lang="en-US" dirty="0" smtClean="0"/>
              <a:t>=0</a:t>
            </a:r>
            <a:r>
              <a:rPr lang="en-US" i="1" dirty="0" smtClean="0"/>
              <a:t>.</a:t>
            </a:r>
            <a:r>
              <a:rPr lang="en-US" dirty="0" smtClean="0"/>
              <a:t>107 </a:t>
            </a:r>
            <a:r>
              <a:rPr lang="en-US" dirty="0"/>
              <a:t>355 and </a:t>
            </a:r>
            <a:r>
              <a:rPr lang="en-US" i="1" dirty="0"/>
              <a:t>y </a:t>
            </a:r>
            <a:r>
              <a:rPr lang="en-US" dirty="0"/>
              <a:t> </a:t>
            </a:r>
            <a:r>
              <a:rPr lang="en-US" dirty="0" smtClean="0"/>
              <a:t>=−</a:t>
            </a:r>
            <a:r>
              <a:rPr lang="en-US" dirty="0"/>
              <a:t>1</a:t>
            </a:r>
            <a:r>
              <a:rPr lang="en-US" i="1" dirty="0"/>
              <a:t>.</a:t>
            </a:r>
            <a:r>
              <a:rPr lang="en-US" dirty="0"/>
              <a:t>223 376.</a:t>
            </a:r>
          </a:p>
          <a:p>
            <a:r>
              <a:rPr lang="en-US" dirty="0" smtClean="0"/>
              <a:t>simple </a:t>
            </a:r>
            <a:r>
              <a:rPr lang="en-US" dirty="0"/>
              <a:t>but not very efficient scheme. </a:t>
            </a:r>
            <a:endParaRPr lang="en-US" dirty="0" smtClean="0"/>
          </a:p>
          <a:p>
            <a:r>
              <a:rPr lang="en-US" dirty="0" smtClean="0"/>
              <a:t>It </a:t>
            </a:r>
            <a:r>
              <a:rPr lang="en-US" dirty="0"/>
              <a:t>converges to a local minimum near the starting point. </a:t>
            </a:r>
            <a:endParaRPr lang="en-US" dirty="0" smtClean="0"/>
          </a:p>
          <a:p>
            <a:r>
              <a:rPr lang="en-US" dirty="0" smtClean="0"/>
              <a:t>The search for </a:t>
            </a:r>
            <a:r>
              <a:rPr lang="en-US" dirty="0"/>
              <a:t>a global minimum or maximum of a multivariable function is a </a:t>
            </a:r>
            <a:r>
              <a:rPr lang="en-US" dirty="0" smtClean="0"/>
              <a:t>nontrivial task</a:t>
            </a:r>
            <a:r>
              <a:rPr lang="en-US" dirty="0"/>
              <a:t>, especially when the function contains a significant number of local </a:t>
            </a:r>
            <a:r>
              <a:rPr lang="en-US" dirty="0" smtClean="0"/>
              <a:t>minima or </a:t>
            </a:r>
            <a:r>
              <a:rPr lang="en-US" dirty="0"/>
              <a:t>maxima. </a:t>
            </a:r>
            <a:r>
              <a:rPr lang="en-US" dirty="0" smtClean="0"/>
              <a:t> More will be covered later.</a:t>
            </a:r>
            <a:endParaRPr lang="en-US" dirty="0"/>
          </a:p>
        </p:txBody>
      </p:sp>
    </p:spTree>
    <p:extLst>
      <p:ext uri="{BB962C8B-B14F-4D97-AF65-F5344CB8AC3E}">
        <p14:creationId xmlns:p14="http://schemas.microsoft.com/office/powerpoint/2010/main" val="5672737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Fractional coordinates</a:t>
            </a:r>
            <a:endParaRPr lang="en-US" dirty="0"/>
          </a:p>
        </p:txBody>
      </p:sp>
      <p:sp>
        <p:nvSpPr>
          <p:cNvPr id="3" name="内容占位符 2"/>
          <p:cNvSpPr>
            <a:spLocks noGrp="1"/>
          </p:cNvSpPr>
          <p:nvPr>
            <p:ph idx="1"/>
          </p:nvPr>
        </p:nvSpPr>
        <p:spPr/>
        <p:txBody>
          <a:bodyPr>
            <a:normAutofit lnSpcReduction="10000"/>
          </a:bodyPr>
          <a:lstStyle/>
          <a:p>
            <a:r>
              <a:rPr lang="en-US" dirty="0" smtClean="0"/>
              <a:t>In </a:t>
            </a:r>
            <a:r>
              <a:rPr lang="en-US" dirty="0"/>
              <a:t>crystallography, a fractional coordinate system is a coordinate system in which the </a:t>
            </a:r>
            <a:r>
              <a:rPr lang="en-US" dirty="0" smtClean="0"/>
              <a:t>edges of the unit </a:t>
            </a:r>
            <a:r>
              <a:rPr lang="en-US" dirty="0"/>
              <a:t>cell are used as the basic vectors to describe the positions of atomic nuclei. </a:t>
            </a:r>
            <a:endParaRPr lang="en-US" dirty="0" smtClean="0"/>
          </a:p>
          <a:p>
            <a:r>
              <a:rPr lang="en-US" dirty="0"/>
              <a:t>Suppose we have </a:t>
            </a:r>
            <a:r>
              <a:rPr lang="en-US" dirty="0" smtClean="0"/>
              <a:t>an atom at t(x1, y1, z1). The basis vectors for the unit cell is a1, a2 and a3 and the basis vectors for the reciprocal cell is b1, b2 and b3. </a:t>
            </a:r>
          </a:p>
          <a:p>
            <a:pPr lvl="1"/>
            <a:endParaRPr lang="en-US" dirty="0"/>
          </a:p>
        </p:txBody>
      </p:sp>
    </p:spTree>
    <p:extLst>
      <p:ext uri="{BB962C8B-B14F-4D97-AF65-F5344CB8AC3E}">
        <p14:creationId xmlns:p14="http://schemas.microsoft.com/office/powerpoint/2010/main" val="30869209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zh-CN" altLang="en-US"/>
          </a:p>
        </p:txBody>
      </p:sp>
      <p:sp>
        <p:nvSpPr>
          <p:cNvPr id="3" name="Content Placeholder 2"/>
          <p:cNvSpPr>
            <a:spLocks noGrp="1"/>
          </p:cNvSpPr>
          <p:nvPr>
            <p:ph idx="1"/>
          </p:nvPr>
        </p:nvSpPr>
        <p:spPr/>
        <p:txBody>
          <a:bodyPr>
            <a:normAutofit fontScale="92500" lnSpcReduction="20000"/>
          </a:bodyPr>
          <a:lstStyle/>
          <a:p>
            <a:r>
              <a:rPr lang="en-US" altLang="zh-CN" dirty="0"/>
              <a:t>t = n</a:t>
            </a:r>
            <a:r>
              <a:rPr lang="en-US" altLang="zh-CN" baseline="-25000" dirty="0"/>
              <a:t>1</a:t>
            </a:r>
            <a:r>
              <a:rPr lang="en-US" altLang="zh-CN" dirty="0"/>
              <a:t>a</a:t>
            </a:r>
            <a:r>
              <a:rPr lang="en-US" altLang="zh-CN" baseline="-25000" dirty="0"/>
              <a:t>1</a:t>
            </a:r>
            <a:r>
              <a:rPr lang="en-US" altLang="zh-CN" dirty="0"/>
              <a:t>+n</a:t>
            </a:r>
            <a:r>
              <a:rPr lang="en-US" altLang="zh-CN" baseline="-25000" dirty="0"/>
              <a:t>2</a:t>
            </a:r>
            <a:r>
              <a:rPr lang="en-US" altLang="zh-CN" dirty="0"/>
              <a:t>a</a:t>
            </a:r>
            <a:r>
              <a:rPr lang="en-US" altLang="zh-CN" baseline="-25000" dirty="0"/>
              <a:t>2</a:t>
            </a:r>
            <a:r>
              <a:rPr lang="en-US" altLang="zh-CN" dirty="0"/>
              <a:t>+n</a:t>
            </a:r>
            <a:r>
              <a:rPr lang="en-US" altLang="zh-CN" baseline="-25000" dirty="0"/>
              <a:t>3</a:t>
            </a:r>
            <a:r>
              <a:rPr lang="en-US" altLang="zh-CN" dirty="0"/>
              <a:t>a</a:t>
            </a:r>
            <a:r>
              <a:rPr lang="en-US" altLang="zh-CN" baseline="-25000" dirty="0"/>
              <a:t>3</a:t>
            </a:r>
            <a:r>
              <a:rPr lang="en-US" altLang="zh-CN" dirty="0"/>
              <a:t> (n</a:t>
            </a:r>
            <a:r>
              <a:rPr lang="en-US" altLang="zh-CN" baseline="-25000" dirty="0"/>
              <a:t>1</a:t>
            </a:r>
            <a:r>
              <a:rPr lang="en-US" altLang="zh-CN" dirty="0"/>
              <a:t>, n</a:t>
            </a:r>
            <a:r>
              <a:rPr lang="en-US" altLang="zh-CN" baseline="-25000" dirty="0"/>
              <a:t>2</a:t>
            </a:r>
            <a:r>
              <a:rPr lang="en-US" altLang="zh-CN" dirty="0"/>
              <a:t> and n</a:t>
            </a:r>
            <a:r>
              <a:rPr lang="en-US" altLang="zh-CN" baseline="-25000" dirty="0"/>
              <a:t>3</a:t>
            </a:r>
            <a:r>
              <a:rPr lang="en-US" altLang="zh-CN" dirty="0"/>
              <a:t> are fractional numbers)</a:t>
            </a:r>
          </a:p>
          <a:p>
            <a:pPr lvl="1"/>
            <a:r>
              <a:rPr lang="en-US" altLang="zh-CN" dirty="0"/>
              <a:t>t</a:t>
            </a:r>
            <a:r>
              <a:rPr lang="en-US" altLang="zh-CN" dirty="0">
                <a:sym typeface="Symbol" pitchFamily="18" charset="2"/>
              </a:rPr>
              <a:t> ∙ </a:t>
            </a:r>
            <a:r>
              <a:rPr lang="en-US" altLang="zh-CN" dirty="0"/>
              <a:t>b</a:t>
            </a:r>
            <a:r>
              <a:rPr lang="en-US" altLang="zh-CN" baseline="-25000" dirty="0"/>
              <a:t>1</a:t>
            </a:r>
            <a:r>
              <a:rPr lang="en-US" altLang="zh-CN" dirty="0"/>
              <a:t>=n</a:t>
            </a:r>
            <a:r>
              <a:rPr lang="en-US" altLang="zh-CN" baseline="-25000" dirty="0"/>
              <a:t>1</a:t>
            </a:r>
            <a:r>
              <a:rPr lang="en-US" altLang="zh-CN" dirty="0"/>
              <a:t>a</a:t>
            </a:r>
            <a:r>
              <a:rPr lang="en-US" altLang="zh-CN" baseline="-25000" dirty="0"/>
              <a:t>1</a:t>
            </a:r>
            <a:r>
              <a:rPr lang="en-US" altLang="zh-CN" dirty="0">
                <a:sym typeface="Symbol" pitchFamily="18" charset="2"/>
              </a:rPr>
              <a:t> ∙ </a:t>
            </a:r>
            <a:r>
              <a:rPr lang="en-US" altLang="zh-CN" dirty="0"/>
              <a:t>b</a:t>
            </a:r>
            <a:r>
              <a:rPr lang="en-US" altLang="zh-CN" baseline="-25000" dirty="0"/>
              <a:t>1</a:t>
            </a:r>
            <a:r>
              <a:rPr lang="en-US" altLang="zh-CN" dirty="0"/>
              <a:t>=2n</a:t>
            </a:r>
            <a:r>
              <a:rPr lang="en-US" altLang="zh-CN" baseline="-25000" dirty="0"/>
              <a:t>1</a:t>
            </a:r>
            <a:r>
              <a:rPr lang="el-GR" altLang="zh-CN" dirty="0"/>
              <a:t>π</a:t>
            </a:r>
            <a:r>
              <a:rPr lang="en-US" altLang="zh-CN" dirty="0"/>
              <a:t>, </a:t>
            </a:r>
            <a:endParaRPr lang="en-US" altLang="zh-CN" dirty="0" smtClean="0"/>
          </a:p>
          <a:p>
            <a:pPr lvl="1"/>
            <a:r>
              <a:rPr lang="en-US" altLang="zh-CN" dirty="0" smtClean="0"/>
              <a:t>t</a:t>
            </a:r>
            <a:r>
              <a:rPr lang="en-US" altLang="zh-CN" dirty="0" smtClean="0">
                <a:sym typeface="Symbol" pitchFamily="18" charset="2"/>
              </a:rPr>
              <a:t> </a:t>
            </a:r>
            <a:r>
              <a:rPr lang="en-US" altLang="zh-CN" dirty="0">
                <a:sym typeface="Symbol" pitchFamily="18" charset="2"/>
              </a:rPr>
              <a:t>∙ </a:t>
            </a:r>
            <a:r>
              <a:rPr lang="en-US" altLang="zh-CN" dirty="0"/>
              <a:t>b</a:t>
            </a:r>
            <a:r>
              <a:rPr lang="en-US" altLang="zh-CN" baseline="-25000" dirty="0"/>
              <a:t>2</a:t>
            </a:r>
            <a:r>
              <a:rPr lang="en-US" altLang="zh-CN" dirty="0"/>
              <a:t>=n</a:t>
            </a:r>
            <a:r>
              <a:rPr lang="en-US" altLang="zh-CN" baseline="-25000" dirty="0"/>
              <a:t>2</a:t>
            </a:r>
            <a:r>
              <a:rPr lang="en-US" altLang="zh-CN" dirty="0"/>
              <a:t>a</a:t>
            </a:r>
            <a:r>
              <a:rPr lang="en-US" altLang="zh-CN" baseline="-25000" dirty="0"/>
              <a:t>2</a:t>
            </a:r>
            <a:r>
              <a:rPr lang="en-US" altLang="zh-CN" dirty="0">
                <a:sym typeface="Symbol" pitchFamily="18" charset="2"/>
              </a:rPr>
              <a:t> ∙ </a:t>
            </a:r>
            <a:r>
              <a:rPr lang="en-US" altLang="zh-CN" dirty="0"/>
              <a:t>b</a:t>
            </a:r>
            <a:r>
              <a:rPr lang="en-US" altLang="zh-CN" baseline="-25000" dirty="0"/>
              <a:t>2</a:t>
            </a:r>
            <a:r>
              <a:rPr lang="en-US" altLang="zh-CN" dirty="0"/>
              <a:t>=2n</a:t>
            </a:r>
            <a:r>
              <a:rPr lang="en-US" altLang="zh-CN" baseline="-25000" dirty="0"/>
              <a:t>2</a:t>
            </a:r>
            <a:r>
              <a:rPr lang="el-GR" altLang="zh-CN" dirty="0"/>
              <a:t> π</a:t>
            </a:r>
            <a:r>
              <a:rPr lang="en-US" altLang="zh-CN" dirty="0"/>
              <a:t> </a:t>
            </a:r>
            <a:endParaRPr lang="en-US" altLang="zh-CN" dirty="0" smtClean="0"/>
          </a:p>
          <a:p>
            <a:pPr lvl="1"/>
            <a:r>
              <a:rPr lang="en-US" altLang="zh-CN" dirty="0" smtClean="0"/>
              <a:t>t</a:t>
            </a:r>
            <a:r>
              <a:rPr lang="en-US" altLang="zh-CN" dirty="0" smtClean="0">
                <a:sym typeface="Symbol" pitchFamily="18" charset="2"/>
              </a:rPr>
              <a:t> </a:t>
            </a:r>
            <a:r>
              <a:rPr lang="en-US" altLang="zh-CN" dirty="0">
                <a:sym typeface="Symbol" pitchFamily="18" charset="2"/>
              </a:rPr>
              <a:t>∙ </a:t>
            </a:r>
            <a:r>
              <a:rPr lang="en-US" altLang="zh-CN" dirty="0"/>
              <a:t>b</a:t>
            </a:r>
            <a:r>
              <a:rPr lang="en-US" altLang="zh-CN" baseline="-25000" dirty="0"/>
              <a:t>3</a:t>
            </a:r>
            <a:r>
              <a:rPr lang="en-US" altLang="zh-CN" dirty="0"/>
              <a:t>=n</a:t>
            </a:r>
            <a:r>
              <a:rPr lang="en-US" altLang="zh-CN" baseline="-25000" dirty="0"/>
              <a:t>3</a:t>
            </a:r>
            <a:r>
              <a:rPr lang="en-US" altLang="zh-CN" dirty="0"/>
              <a:t>a</a:t>
            </a:r>
            <a:r>
              <a:rPr lang="en-US" altLang="zh-CN" baseline="-25000" dirty="0"/>
              <a:t>3</a:t>
            </a:r>
            <a:r>
              <a:rPr lang="en-US" altLang="zh-CN" dirty="0">
                <a:sym typeface="Symbol" pitchFamily="18" charset="2"/>
              </a:rPr>
              <a:t> ∙ </a:t>
            </a:r>
            <a:r>
              <a:rPr lang="en-US" altLang="zh-CN" dirty="0"/>
              <a:t>b</a:t>
            </a:r>
            <a:r>
              <a:rPr lang="en-US" altLang="zh-CN" baseline="-25000" dirty="0"/>
              <a:t>3</a:t>
            </a:r>
            <a:r>
              <a:rPr lang="en-US" altLang="zh-CN" dirty="0"/>
              <a:t>=2n</a:t>
            </a:r>
            <a:r>
              <a:rPr lang="en-US" altLang="zh-CN" baseline="-25000" dirty="0"/>
              <a:t>3</a:t>
            </a:r>
            <a:r>
              <a:rPr lang="el-GR" altLang="zh-CN" dirty="0"/>
              <a:t> π</a:t>
            </a:r>
            <a:endParaRPr lang="en-US" altLang="zh-CN" dirty="0"/>
          </a:p>
          <a:p>
            <a:r>
              <a:rPr lang="en-US" altLang="zh-CN" dirty="0"/>
              <a:t>Therefore, </a:t>
            </a:r>
            <a:r>
              <a:rPr lang="en-US" altLang="zh-CN" dirty="0" err="1"/>
              <a:t>n</a:t>
            </a:r>
            <a:r>
              <a:rPr lang="en-US" altLang="zh-CN" baseline="-25000" dirty="0" err="1"/>
              <a:t>i</a:t>
            </a:r>
            <a:r>
              <a:rPr lang="en-US" altLang="zh-CN" dirty="0"/>
              <a:t>=t</a:t>
            </a:r>
            <a:r>
              <a:rPr lang="en-US" altLang="zh-CN" dirty="0">
                <a:sym typeface="Symbol" pitchFamily="18" charset="2"/>
              </a:rPr>
              <a:t> ∙ </a:t>
            </a:r>
            <a:r>
              <a:rPr lang="en-US" altLang="zh-CN" dirty="0"/>
              <a:t>b</a:t>
            </a:r>
            <a:r>
              <a:rPr lang="en-US" altLang="zh-CN" baseline="-25000" dirty="0"/>
              <a:t>i </a:t>
            </a:r>
            <a:r>
              <a:rPr lang="en-US" altLang="zh-CN" dirty="0"/>
              <a:t>(</a:t>
            </a:r>
            <a:r>
              <a:rPr lang="en-US" altLang="zh-CN" dirty="0" err="1"/>
              <a:t>i</a:t>
            </a:r>
            <a:r>
              <a:rPr lang="en-US" altLang="zh-CN" dirty="0"/>
              <a:t>=1,2,3</a:t>
            </a:r>
            <a:r>
              <a:rPr lang="en-US" altLang="zh-CN" dirty="0" smtClean="0"/>
              <a:t>) (in unit of 2</a:t>
            </a:r>
            <a:r>
              <a:rPr lang="el-GR" altLang="zh-CN" dirty="0"/>
              <a:t> </a:t>
            </a:r>
            <a:r>
              <a:rPr lang="el-GR" altLang="zh-CN" dirty="0" smtClean="0"/>
              <a:t>π</a:t>
            </a:r>
            <a:r>
              <a:rPr lang="en-US" altLang="zh-CN" dirty="0" smtClean="0"/>
              <a:t>)</a:t>
            </a:r>
            <a:endParaRPr lang="en-US" altLang="zh-CN" dirty="0"/>
          </a:p>
          <a:p>
            <a:r>
              <a:rPr lang="en-US" altLang="zh-CN" dirty="0"/>
              <a:t>Then we take mod (</a:t>
            </a:r>
            <a:r>
              <a:rPr lang="en-US" altLang="zh-CN" dirty="0" err="1"/>
              <a:t>n</a:t>
            </a:r>
            <a:r>
              <a:rPr lang="en-US" altLang="zh-CN" baseline="-25000" dirty="0" err="1"/>
              <a:t>i</a:t>
            </a:r>
            <a:r>
              <a:rPr lang="en-US" altLang="zh-CN" baseline="-25000" dirty="0"/>
              <a:t>, </a:t>
            </a:r>
            <a:r>
              <a:rPr lang="en-US" altLang="zh-CN" dirty="0"/>
              <a:t>,1.0) (the number is now from 0 to 1.0)</a:t>
            </a:r>
          </a:p>
          <a:p>
            <a:r>
              <a:rPr lang="en-US" altLang="zh-CN" dirty="0"/>
              <a:t>Not only atomic position, we can also use fractional coordinates to describe inter-atomic distance. </a:t>
            </a:r>
          </a:p>
          <a:p>
            <a:endParaRPr lang="zh-CN" altLang="en-US" dirty="0"/>
          </a:p>
        </p:txBody>
      </p:sp>
    </p:spTree>
    <p:extLst>
      <p:ext uri="{BB962C8B-B14F-4D97-AF65-F5344CB8AC3E}">
        <p14:creationId xmlns:p14="http://schemas.microsoft.com/office/powerpoint/2010/main" val="1441208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zh-CN" altLang="en-US"/>
          </a:p>
        </p:txBody>
      </p:sp>
      <p:pic>
        <p:nvPicPr>
          <p:cNvPr id="1026" name="Picture 2" descr="map_p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3768" y="1844824"/>
            <a:ext cx="2667000" cy="3619500"/>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Arrow Connector 4"/>
          <p:cNvCxnSpPr/>
          <p:nvPr/>
        </p:nvCxnSpPr>
        <p:spPr>
          <a:xfrm>
            <a:off x="2699792" y="5013176"/>
            <a:ext cx="23042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V="1">
            <a:off x="2699792" y="1988840"/>
            <a:ext cx="0" cy="30243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076056" y="5013176"/>
            <a:ext cx="504056" cy="369332"/>
          </a:xfrm>
          <a:prstGeom prst="rect">
            <a:avLst/>
          </a:prstGeom>
          <a:noFill/>
        </p:spPr>
        <p:txBody>
          <a:bodyPr wrap="square" rtlCol="0">
            <a:spAutoFit/>
          </a:bodyPr>
          <a:lstStyle/>
          <a:p>
            <a:r>
              <a:rPr lang="en-US" altLang="zh-CN" dirty="0" smtClean="0"/>
              <a:t>a1</a:t>
            </a:r>
            <a:endParaRPr lang="zh-CN" altLang="en-US" dirty="0"/>
          </a:p>
        </p:txBody>
      </p:sp>
      <p:sp>
        <p:nvSpPr>
          <p:cNvPr id="10" name="Rectangle 9"/>
          <p:cNvSpPr/>
          <p:nvPr/>
        </p:nvSpPr>
        <p:spPr>
          <a:xfrm>
            <a:off x="2287500" y="1854074"/>
            <a:ext cx="412292" cy="369332"/>
          </a:xfrm>
          <a:prstGeom prst="rect">
            <a:avLst/>
          </a:prstGeom>
        </p:spPr>
        <p:txBody>
          <a:bodyPr wrap="none">
            <a:spAutoFit/>
          </a:bodyPr>
          <a:lstStyle/>
          <a:p>
            <a:r>
              <a:rPr lang="en-US" altLang="zh-CN" dirty="0" smtClean="0"/>
              <a:t>a2</a:t>
            </a:r>
            <a:endParaRPr lang="zh-CN" altLang="en-US" dirty="0"/>
          </a:p>
        </p:txBody>
      </p:sp>
    </p:spTree>
    <p:extLst>
      <p:ext uri="{BB962C8B-B14F-4D97-AF65-F5344CB8AC3E}">
        <p14:creationId xmlns:p14="http://schemas.microsoft.com/office/powerpoint/2010/main" val="2358348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PBC for distance of atoms</a:t>
            </a:r>
            <a:endParaRPr lang="en-US" dirty="0"/>
          </a:p>
        </p:txBody>
      </p:sp>
      <p:sp>
        <p:nvSpPr>
          <p:cNvPr id="3" name="内容占位符 2"/>
          <p:cNvSpPr>
            <a:spLocks noGrp="1"/>
          </p:cNvSpPr>
          <p:nvPr>
            <p:ph idx="1"/>
          </p:nvPr>
        </p:nvSpPr>
        <p:spPr/>
        <p:txBody>
          <a:bodyPr>
            <a:normAutofit fontScale="92500" lnSpcReduction="10000"/>
          </a:bodyPr>
          <a:lstStyle/>
          <a:p>
            <a:r>
              <a:rPr lang="en-US" dirty="0" smtClean="0"/>
              <a:t>Suppose (x1, y1, z1) is the distance of two atoms. We can also apply PBC to help us to check the neighbor list in the future.</a:t>
            </a:r>
          </a:p>
          <a:p>
            <a:r>
              <a:rPr lang="en-US" dirty="0" smtClean="0"/>
              <a:t>From the fractional coordinates, simply shift the allowed range 0.5 to the left. </a:t>
            </a:r>
            <a:r>
              <a:rPr lang="en-US" dirty="0"/>
              <a:t>W</a:t>
            </a:r>
            <a:r>
              <a:rPr lang="en-US" dirty="0" smtClean="0"/>
              <a:t>e </a:t>
            </a:r>
            <a:r>
              <a:rPr lang="en-US" dirty="0"/>
              <a:t>make it from (-0.5, 0.5) and return n1, </a:t>
            </a:r>
            <a:r>
              <a:rPr lang="en-US" dirty="0" smtClean="0"/>
              <a:t>n2, </a:t>
            </a:r>
            <a:r>
              <a:rPr lang="en-US" dirty="0"/>
              <a:t>n3 and (x2,y2,z2) in Cartesian coordinates</a:t>
            </a:r>
            <a:r>
              <a:rPr lang="en-US" dirty="0" smtClean="0"/>
              <a:t>.</a:t>
            </a:r>
          </a:p>
          <a:p>
            <a:pPr lvl="1"/>
            <a:r>
              <a:rPr lang="en-US" dirty="0" smtClean="0"/>
              <a:t>How do we shift 0.5?</a:t>
            </a:r>
            <a:endParaRPr lang="en-US" dirty="0"/>
          </a:p>
          <a:p>
            <a:r>
              <a:rPr lang="en-US" dirty="0" smtClean="0"/>
              <a:t>These (x2,y2,z2) are the minimum distance of two atoms with PBC applied.</a:t>
            </a:r>
            <a:endParaRPr lang="en-US" dirty="0"/>
          </a:p>
        </p:txBody>
      </p:sp>
    </p:spTree>
    <p:extLst>
      <p:ext uri="{BB962C8B-B14F-4D97-AF65-F5344CB8AC3E}">
        <p14:creationId xmlns:p14="http://schemas.microsoft.com/office/powerpoint/2010/main" val="1667732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Neighbor lists</a:t>
            </a:r>
            <a:endParaRPr lang="en-US" dirty="0"/>
          </a:p>
        </p:txBody>
      </p:sp>
      <p:sp>
        <p:nvSpPr>
          <p:cNvPr id="3" name="内容占位符 2"/>
          <p:cNvSpPr>
            <a:spLocks noGrp="1"/>
          </p:cNvSpPr>
          <p:nvPr>
            <p:ph idx="1"/>
          </p:nvPr>
        </p:nvSpPr>
        <p:spPr/>
        <p:txBody>
          <a:bodyPr>
            <a:normAutofit fontScale="77500" lnSpcReduction="20000"/>
          </a:bodyPr>
          <a:lstStyle/>
          <a:p>
            <a:r>
              <a:rPr lang="en-US" dirty="0" smtClean="0"/>
              <a:t>After the set up of a </a:t>
            </a:r>
            <a:r>
              <a:rPr lang="en-US" dirty="0" err="1" smtClean="0"/>
              <a:t>unitcell</a:t>
            </a:r>
            <a:r>
              <a:rPr lang="en-US" dirty="0" smtClean="0"/>
              <a:t>,</a:t>
            </a:r>
          </a:p>
          <a:p>
            <a:pPr lvl="1"/>
            <a:r>
              <a:rPr lang="en-US" dirty="0" smtClean="0"/>
              <a:t>We can just  keep the list of neighbor atoms.</a:t>
            </a:r>
          </a:p>
          <a:p>
            <a:r>
              <a:rPr lang="en-US" dirty="0" smtClean="0"/>
              <a:t>The key is to calculate the distance of atoms with the periodic boundary condition applied. </a:t>
            </a:r>
          </a:p>
          <a:p>
            <a:r>
              <a:rPr lang="en-US" dirty="0" smtClean="0"/>
              <a:t>        x1=</a:t>
            </a:r>
            <a:r>
              <a:rPr lang="en-US" dirty="0" err="1" smtClean="0"/>
              <a:t>rv</a:t>
            </a:r>
            <a:r>
              <a:rPr lang="en-US" dirty="0" smtClean="0"/>
              <a:t>(1,i</a:t>
            </a:r>
            <a:r>
              <a:rPr lang="en-US" dirty="0"/>
              <a:t>)-</a:t>
            </a:r>
            <a:r>
              <a:rPr lang="en-US" dirty="0" err="1"/>
              <a:t>rv</a:t>
            </a:r>
            <a:r>
              <a:rPr lang="en-US" dirty="0"/>
              <a:t>(1,j)</a:t>
            </a:r>
          </a:p>
          <a:p>
            <a:r>
              <a:rPr lang="en-US" dirty="0"/>
              <a:t>        y1=</a:t>
            </a:r>
            <a:r>
              <a:rPr lang="en-US" dirty="0" err="1"/>
              <a:t>rv</a:t>
            </a:r>
            <a:r>
              <a:rPr lang="en-US" dirty="0"/>
              <a:t>(2,i)-</a:t>
            </a:r>
            <a:r>
              <a:rPr lang="en-US" dirty="0" err="1"/>
              <a:t>rv</a:t>
            </a:r>
            <a:r>
              <a:rPr lang="en-US" dirty="0"/>
              <a:t>(2,j)</a:t>
            </a:r>
          </a:p>
          <a:p>
            <a:r>
              <a:rPr lang="en-US" dirty="0"/>
              <a:t>        z1=</a:t>
            </a:r>
            <a:r>
              <a:rPr lang="en-US" dirty="0" err="1"/>
              <a:t>rv</a:t>
            </a:r>
            <a:r>
              <a:rPr lang="en-US" dirty="0"/>
              <a:t>(3,i)-</a:t>
            </a:r>
            <a:r>
              <a:rPr lang="en-US" dirty="0" err="1"/>
              <a:t>rv</a:t>
            </a:r>
            <a:r>
              <a:rPr lang="en-US" dirty="0"/>
              <a:t>(3,j)</a:t>
            </a:r>
          </a:p>
          <a:p>
            <a:r>
              <a:rPr lang="en-US" dirty="0"/>
              <a:t>        call </a:t>
            </a:r>
            <a:r>
              <a:rPr lang="en-US" dirty="0" err="1"/>
              <a:t>pbc</a:t>
            </a:r>
            <a:r>
              <a:rPr lang="en-US" dirty="0"/>
              <a:t>(x1,y1,z1,x2,y2,z2)</a:t>
            </a:r>
          </a:p>
          <a:p>
            <a:r>
              <a:rPr lang="en-US" dirty="0"/>
              <a:t>        </a:t>
            </a:r>
            <a:r>
              <a:rPr lang="en-US" dirty="0" err="1" smtClean="0"/>
              <a:t>dist</a:t>
            </a:r>
            <a:r>
              <a:rPr lang="en-US" dirty="0" smtClean="0"/>
              <a:t>=x2*x2+y2*y2+z2*z2</a:t>
            </a:r>
          </a:p>
          <a:p>
            <a:r>
              <a:rPr lang="en-US" dirty="0" smtClean="0"/>
              <a:t>Then we compare the </a:t>
            </a:r>
            <a:r>
              <a:rPr lang="en-US" dirty="0" err="1" smtClean="0"/>
              <a:t>dist</a:t>
            </a:r>
            <a:r>
              <a:rPr lang="en-US" dirty="0" smtClean="0"/>
              <a:t> with </a:t>
            </a:r>
            <a:r>
              <a:rPr lang="en-US" dirty="0" err="1" smtClean="0"/>
              <a:t>rc</a:t>
            </a:r>
            <a:r>
              <a:rPr lang="en-US" dirty="0" smtClean="0"/>
              <a:t>. If the </a:t>
            </a:r>
            <a:r>
              <a:rPr lang="en-US" dirty="0" err="1" smtClean="0"/>
              <a:t>dist</a:t>
            </a:r>
            <a:r>
              <a:rPr lang="en-US" dirty="0" smtClean="0"/>
              <a:t> &lt; </a:t>
            </a:r>
            <a:r>
              <a:rPr lang="en-US" dirty="0" err="1" smtClean="0"/>
              <a:t>rc</a:t>
            </a:r>
            <a:r>
              <a:rPr lang="en-US" dirty="0" smtClean="0"/>
              <a:t>, we store the coordinates in an array of the neighbor list of </a:t>
            </a:r>
            <a:r>
              <a:rPr lang="en-US" dirty="0" err="1" smtClean="0"/>
              <a:t>ith</a:t>
            </a:r>
            <a:r>
              <a:rPr lang="en-US" dirty="0" smtClean="0"/>
              <a:t> atom.</a:t>
            </a:r>
            <a:endParaRPr lang="en-US" dirty="0"/>
          </a:p>
          <a:p>
            <a:endParaRPr lang="en-US" dirty="0"/>
          </a:p>
        </p:txBody>
      </p:sp>
    </p:spTree>
    <p:extLst>
      <p:ext uri="{BB962C8B-B14F-4D97-AF65-F5344CB8AC3E}">
        <p14:creationId xmlns:p14="http://schemas.microsoft.com/office/powerpoint/2010/main" val="1882249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Project A Part II</a:t>
            </a:r>
            <a:endParaRPr lang="en-US" dirty="0"/>
          </a:p>
        </p:txBody>
      </p:sp>
      <p:sp>
        <p:nvSpPr>
          <p:cNvPr id="3" name="内容占位符 2"/>
          <p:cNvSpPr>
            <a:spLocks noGrp="1"/>
          </p:cNvSpPr>
          <p:nvPr>
            <p:ph idx="1"/>
          </p:nvPr>
        </p:nvSpPr>
        <p:spPr/>
        <p:txBody>
          <a:bodyPr>
            <a:normAutofit fontScale="77500" lnSpcReduction="20000"/>
          </a:bodyPr>
          <a:lstStyle/>
          <a:p>
            <a:r>
              <a:rPr lang="en-US" dirty="0" smtClean="0"/>
              <a:t>1 calculate a reciprocal lattice vectors b1, b2 and b3 from the lattice vectors of a1, a2 and a3 (unit cell) in real space, calculate and return the volume of the unit cell. </a:t>
            </a:r>
          </a:p>
          <a:p>
            <a:pPr lvl="1"/>
            <a:r>
              <a:rPr lang="en-US" dirty="0" smtClean="0"/>
              <a:t>Store the x, y, z coordinates of </a:t>
            </a:r>
            <a:r>
              <a:rPr lang="en-US" dirty="0" err="1" smtClean="0"/>
              <a:t>ai</a:t>
            </a:r>
            <a:r>
              <a:rPr lang="en-US" dirty="0" smtClean="0"/>
              <a:t> and bi in arrays.</a:t>
            </a:r>
          </a:p>
          <a:p>
            <a:pPr lvl="1"/>
            <a:r>
              <a:rPr lang="en-US" dirty="0" smtClean="0"/>
              <a:t>Test SC, BCC, FCC to make sure the code is correct. Note that the reciprocal lattice vectors for primitive cell of BCC is FCC and vice versa. </a:t>
            </a:r>
          </a:p>
          <a:p>
            <a:r>
              <a:rPr lang="en-US" dirty="0" smtClean="0"/>
              <a:t>2 input a coordinate (x1, y1, z1) with (a1,a2,a3) as the unit cell, apply periodic boundary conditions, return the fractional coordinates n1, n2, n3 (in the range of (-0.5, 0.5) and the (x2, y2, z2) </a:t>
            </a:r>
          </a:p>
          <a:p>
            <a:pPr lvl="1"/>
            <a:r>
              <a:rPr lang="en-US" altLang="zh-CN" dirty="0" smtClean="0"/>
              <a:t>Hint, call the code of reciprocal to have (b1,b2,b3) ready, then take the dot product and mod. </a:t>
            </a:r>
          </a:p>
          <a:p>
            <a:pPr marL="457200" lvl="1" indent="0">
              <a:buNone/>
            </a:pPr>
            <a:endParaRPr lang="en-US" dirty="0"/>
          </a:p>
        </p:txBody>
      </p:sp>
    </p:spTree>
    <p:extLst>
      <p:ext uri="{BB962C8B-B14F-4D97-AF65-F5344CB8AC3E}">
        <p14:creationId xmlns:p14="http://schemas.microsoft.com/office/powerpoint/2010/main" val="20071248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dirty="0"/>
          </a:p>
        </p:txBody>
      </p:sp>
      <p:sp>
        <p:nvSpPr>
          <p:cNvPr id="3" name="内容占位符 2"/>
          <p:cNvSpPr>
            <a:spLocks noGrp="1"/>
          </p:cNvSpPr>
          <p:nvPr>
            <p:ph idx="1"/>
          </p:nvPr>
        </p:nvSpPr>
        <p:spPr/>
        <p:txBody>
          <a:bodyPr>
            <a:normAutofit fontScale="85000" lnSpcReduction="10000"/>
          </a:bodyPr>
          <a:lstStyle/>
          <a:p>
            <a:r>
              <a:rPr lang="en-US" dirty="0" smtClean="0"/>
              <a:t>3 Neighbor list</a:t>
            </a:r>
          </a:p>
          <a:p>
            <a:pPr lvl="1"/>
            <a:r>
              <a:rPr lang="en-US" dirty="0" smtClean="0"/>
              <a:t>Input a1, a2 and a3 vectors, atomic positions in the unit cell, </a:t>
            </a:r>
            <a:r>
              <a:rPr lang="en-US" dirty="0"/>
              <a:t>d</a:t>
            </a:r>
            <a:r>
              <a:rPr lang="en-US" dirty="0" smtClean="0"/>
              <a:t>istance cutoff.</a:t>
            </a:r>
          </a:p>
          <a:p>
            <a:pPr lvl="1"/>
            <a:r>
              <a:rPr lang="en-US" dirty="0" smtClean="0"/>
              <a:t>Calculate the neighbor list of each atom, the distance from the neighbor to each atoms. </a:t>
            </a:r>
          </a:p>
          <a:p>
            <a:pPr lvl="1"/>
            <a:r>
              <a:rPr lang="en-US" dirty="0" smtClean="0"/>
              <a:t>Hint, use reciprocal and </a:t>
            </a:r>
            <a:r>
              <a:rPr lang="en-US" dirty="0" err="1" smtClean="0"/>
              <a:t>pbc</a:t>
            </a:r>
            <a:r>
              <a:rPr lang="en-US" dirty="0" smtClean="0"/>
              <a:t> code to store all the information into neighbor list arrays and distance arrays. </a:t>
            </a:r>
          </a:p>
          <a:p>
            <a:r>
              <a:rPr lang="en-US" dirty="0" smtClean="0"/>
              <a:t>Check the case of simple cubic, FCC and BCC.</a:t>
            </a:r>
          </a:p>
          <a:p>
            <a:pPr lvl="1"/>
            <a:r>
              <a:rPr lang="en-US" dirty="0" smtClean="0"/>
              <a:t>Hint: make sure the cutoff is correct for nearest neighbors. </a:t>
            </a:r>
          </a:p>
          <a:p>
            <a:r>
              <a:rPr lang="en-US" dirty="0" smtClean="0"/>
              <a:t>Due in two weeks after the lab of part II. </a:t>
            </a:r>
          </a:p>
        </p:txBody>
      </p:sp>
    </p:spTree>
    <p:extLst>
      <p:ext uri="{BB962C8B-B14F-4D97-AF65-F5344CB8AC3E}">
        <p14:creationId xmlns:p14="http://schemas.microsoft.com/office/powerpoint/2010/main" val="1315604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dirty="0" smtClean="0"/>
              <a:t>Extreme of a function</a:t>
            </a:r>
            <a:endParaRPr lang="en-US" dirty="0"/>
          </a:p>
        </p:txBody>
      </p:sp>
      <p:sp>
        <p:nvSpPr>
          <p:cNvPr id="5" name="内容占位符 2"/>
          <p:cNvSpPr>
            <a:spLocks noGrp="1"/>
          </p:cNvSpPr>
          <p:nvPr>
            <p:ph idx="1"/>
          </p:nvPr>
        </p:nvSpPr>
        <p:spPr>
          <a:xfrm>
            <a:off x="457200" y="1600200"/>
            <a:ext cx="8229600" cy="4525963"/>
          </a:xfrm>
        </p:spPr>
        <p:txBody>
          <a:bodyPr>
            <a:normAutofit/>
          </a:bodyPr>
          <a:lstStyle/>
          <a:p>
            <a:r>
              <a:rPr lang="en-US" dirty="0"/>
              <a:t>An associated problem to finding the root of an equation is finding the maxima and/or minima of a function</a:t>
            </a:r>
            <a:r>
              <a:rPr lang="en-US" dirty="0" smtClean="0"/>
              <a:t>.</a:t>
            </a:r>
          </a:p>
          <a:p>
            <a:r>
              <a:rPr lang="en-US" altLang="zh-CN" dirty="0" smtClean="0"/>
              <a:t>Examples: </a:t>
            </a:r>
          </a:p>
          <a:p>
            <a:pPr lvl="1"/>
            <a:r>
              <a:rPr lang="en-US" dirty="0" smtClean="0"/>
              <a:t>the </a:t>
            </a:r>
            <a:r>
              <a:rPr lang="en-US" dirty="0"/>
              <a:t>equilibrium position of an object, </a:t>
            </a:r>
            <a:endParaRPr lang="en-US" dirty="0" smtClean="0"/>
          </a:p>
          <a:p>
            <a:pPr lvl="1"/>
            <a:r>
              <a:rPr lang="en-US" dirty="0" smtClean="0"/>
              <a:t>the </a:t>
            </a:r>
            <a:r>
              <a:rPr lang="en-US" dirty="0"/>
              <a:t>potential surface of a </a:t>
            </a:r>
            <a:r>
              <a:rPr lang="en-US" dirty="0" smtClean="0"/>
              <a:t>field,</a:t>
            </a:r>
          </a:p>
          <a:p>
            <a:pPr lvl="1"/>
            <a:r>
              <a:rPr lang="en-US" dirty="0" smtClean="0"/>
              <a:t>the </a:t>
            </a:r>
            <a:r>
              <a:rPr lang="en-US" dirty="0"/>
              <a:t>optimized structures of </a:t>
            </a:r>
            <a:r>
              <a:rPr lang="en-US" dirty="0" smtClean="0"/>
              <a:t>molecules, small clusters, and crystals.</a:t>
            </a:r>
            <a:endParaRPr lang="en-US" dirty="0"/>
          </a:p>
          <a:p>
            <a:endParaRPr lang="en-US" dirty="0"/>
          </a:p>
          <a:p>
            <a:endParaRPr lang="en-US" altLang="zh-CN" dirty="0" smtClean="0"/>
          </a:p>
        </p:txBody>
      </p:sp>
    </p:spTree>
    <p:extLst>
      <p:ext uri="{BB962C8B-B14F-4D97-AF65-F5344CB8AC3E}">
        <p14:creationId xmlns:p14="http://schemas.microsoft.com/office/powerpoint/2010/main" val="7607927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b="1" dirty="0"/>
              <a:t>An Overview on Inter-atomic Potentials</a:t>
            </a:r>
            <a:br>
              <a:rPr lang="en-US" b="1" dirty="0"/>
            </a:br>
            <a:endParaRPr lang="en-US" dirty="0"/>
          </a:p>
        </p:txBody>
      </p:sp>
      <p:sp>
        <p:nvSpPr>
          <p:cNvPr id="3" name="内容占位符 2"/>
          <p:cNvSpPr>
            <a:spLocks noGrp="1"/>
          </p:cNvSpPr>
          <p:nvPr>
            <p:ph idx="1"/>
          </p:nvPr>
        </p:nvSpPr>
        <p:spPr/>
        <p:txBody>
          <a:bodyPr>
            <a:normAutofit fontScale="85000" lnSpcReduction="10000"/>
          </a:bodyPr>
          <a:lstStyle/>
          <a:p>
            <a:pPr marL="0" indent="0">
              <a:buNone/>
            </a:pPr>
            <a:r>
              <a:rPr lang="en-US" dirty="0"/>
              <a:t> </a:t>
            </a:r>
            <a:endParaRPr lang="en-US" dirty="0" smtClean="0"/>
          </a:p>
          <a:p>
            <a:r>
              <a:rPr lang="en-US" dirty="0" smtClean="0"/>
              <a:t>Simulation results are only as good as the potentials (forces) that are used. </a:t>
            </a:r>
          </a:p>
          <a:p>
            <a:r>
              <a:rPr lang="en-US" dirty="0" smtClean="0"/>
              <a:t>It is not an easy problem to get accurate forces because the origin of forces is quantum mechanics, to date a computationally intractable problem, but there has been some recent progress.  </a:t>
            </a:r>
          </a:p>
          <a:p>
            <a:r>
              <a:rPr lang="en-US" dirty="0" smtClean="0"/>
              <a:t>The most common approach is semi-empirical: a functional form is guessed or deduced and parameters are fitted from experimental data or ab </a:t>
            </a:r>
            <a:r>
              <a:rPr lang="en-US" i="1" dirty="0" smtClean="0"/>
              <a:t>initio potentials</a:t>
            </a:r>
            <a:r>
              <a:rPr lang="en-US" dirty="0" smtClean="0"/>
              <a:t> calculated for a model system.</a:t>
            </a:r>
            <a:endParaRPr lang="en-US" dirty="0"/>
          </a:p>
        </p:txBody>
      </p:sp>
    </p:spTree>
    <p:extLst>
      <p:ext uri="{BB962C8B-B14F-4D97-AF65-F5344CB8AC3E}">
        <p14:creationId xmlns:p14="http://schemas.microsoft.com/office/powerpoint/2010/main" val="3858788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b="1" i="1" dirty="0"/>
              <a:t>The Born-Oppenheimer </a:t>
            </a:r>
            <a:r>
              <a:rPr lang="en-US" b="1" i="1" dirty="0" err="1"/>
              <a:t>Approxiamtion</a:t>
            </a:r>
            <a:r>
              <a:rPr lang="en-US" b="1" dirty="0"/>
              <a:t/>
            </a:r>
            <a:br>
              <a:rPr lang="en-US" b="1" dirty="0"/>
            </a:br>
            <a:endParaRPr lang="en-US" dirty="0"/>
          </a:p>
        </p:txBody>
      </p:sp>
      <p:sp>
        <p:nvSpPr>
          <p:cNvPr id="3" name="内容占位符 2"/>
          <p:cNvSpPr>
            <a:spLocks noGrp="1"/>
          </p:cNvSpPr>
          <p:nvPr>
            <p:ph idx="1"/>
          </p:nvPr>
        </p:nvSpPr>
        <p:spPr/>
        <p:txBody>
          <a:bodyPr>
            <a:normAutofit fontScale="85000" lnSpcReduction="10000"/>
          </a:bodyPr>
          <a:lstStyle/>
          <a:p>
            <a:r>
              <a:rPr lang="en-US" dirty="0" smtClean="0"/>
              <a:t>How </a:t>
            </a:r>
            <a:r>
              <a:rPr lang="en-US" dirty="0"/>
              <a:t>do we define the potential to be used? </a:t>
            </a:r>
            <a:endParaRPr lang="en-US" dirty="0" smtClean="0"/>
          </a:p>
          <a:p>
            <a:r>
              <a:rPr lang="en-US" dirty="0" smtClean="0"/>
              <a:t>The </a:t>
            </a:r>
            <a:r>
              <a:rPr lang="en-US" dirty="0"/>
              <a:t>fundamental description is in terms of the non-relativistic </a:t>
            </a:r>
            <a:r>
              <a:rPr lang="en-US" dirty="0" err="1"/>
              <a:t>Schröedinger</a:t>
            </a:r>
            <a:r>
              <a:rPr lang="en-US" dirty="0"/>
              <a:t> equation for both the ionic and electronic degrees of freedom. </a:t>
            </a:r>
            <a:endParaRPr lang="en-US" dirty="0" smtClean="0"/>
          </a:p>
          <a:p>
            <a:r>
              <a:rPr lang="en-US" dirty="0" smtClean="0"/>
              <a:t>But </a:t>
            </a:r>
            <a:r>
              <a:rPr lang="en-US" dirty="0"/>
              <a:t>since the electrons are much lighter they respond more-or-less instantly to the ionic motion. </a:t>
            </a:r>
            <a:endParaRPr lang="en-US" dirty="0" smtClean="0"/>
          </a:p>
          <a:p>
            <a:r>
              <a:rPr lang="en-US" dirty="0" smtClean="0"/>
              <a:t>Also </a:t>
            </a:r>
            <a:r>
              <a:rPr lang="en-US" dirty="0"/>
              <a:t>typical temperatures are very cold compared to the electronic energy scale (1 </a:t>
            </a:r>
            <a:r>
              <a:rPr lang="en-US" dirty="0" err="1"/>
              <a:t>Hartree</a:t>
            </a:r>
            <a:r>
              <a:rPr lang="en-US" dirty="0"/>
              <a:t>, which sets the scale of the electronic energy, equals 316,000 K) </a:t>
            </a:r>
            <a:endParaRPr lang="en-US" dirty="0" smtClean="0"/>
          </a:p>
          <a:p>
            <a:r>
              <a:rPr lang="en-US" dirty="0" smtClean="0"/>
              <a:t>so </a:t>
            </a:r>
            <a:r>
              <a:rPr lang="en-US" dirty="0"/>
              <a:t>the electrons are in or close to their ground state. </a:t>
            </a:r>
            <a:endParaRPr lang="en-US" dirty="0" smtClean="0"/>
          </a:p>
          <a:p>
            <a:endParaRPr lang="en-US" dirty="0"/>
          </a:p>
        </p:txBody>
      </p:sp>
    </p:spTree>
    <p:extLst>
      <p:ext uri="{BB962C8B-B14F-4D97-AF65-F5344CB8AC3E}">
        <p14:creationId xmlns:p14="http://schemas.microsoft.com/office/powerpoint/2010/main" val="31855351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lnSpcReduction="10000"/>
          </a:bodyPr>
          <a:lstStyle/>
          <a:p>
            <a:r>
              <a:rPr lang="en-US" dirty="0"/>
              <a:t>In the Born-Oppenheimer (BO) approximation we fix the ions (and neglect the nuclear kinetic energy) and solve (or try to solve) for the electronic ground state energy. </a:t>
            </a:r>
            <a:endParaRPr lang="en-US" dirty="0" smtClean="0"/>
          </a:p>
          <a:p>
            <a:r>
              <a:rPr lang="en-US" dirty="0" smtClean="0"/>
              <a:t>Corrections </a:t>
            </a:r>
            <a:r>
              <a:rPr lang="en-US" dirty="0"/>
              <a:t>to BO are usually very small because corrections go as the ratio of the electron to nuclear mass which is smaller than 0.0001 for all atoms except hydrogen and helium. </a:t>
            </a:r>
          </a:p>
          <a:p>
            <a:endParaRPr lang="en-US" dirty="0"/>
          </a:p>
        </p:txBody>
      </p:sp>
    </p:spTree>
    <p:extLst>
      <p:ext uri="{BB962C8B-B14F-4D97-AF65-F5344CB8AC3E}">
        <p14:creationId xmlns:p14="http://schemas.microsoft.com/office/powerpoint/2010/main" val="9416354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r>
              <a:rPr lang="en-US" dirty="0"/>
              <a:t>Unfortunately solving for the quantum mechanics is not very easy to </a:t>
            </a:r>
            <a:r>
              <a:rPr lang="en-US" dirty="0" smtClean="0"/>
              <a:t>do! </a:t>
            </a:r>
          </a:p>
          <a:p>
            <a:r>
              <a:rPr lang="en-US" dirty="0" smtClean="0"/>
              <a:t>The </a:t>
            </a:r>
            <a:r>
              <a:rPr lang="en-US" dirty="0"/>
              <a:t>most popular methods are the </a:t>
            </a:r>
            <a:r>
              <a:rPr lang="en-US" dirty="0" smtClean="0"/>
              <a:t>density </a:t>
            </a:r>
            <a:r>
              <a:rPr lang="en-US" dirty="0"/>
              <a:t>functional theory (and improvements such as the GGA theory), quantum chemistry methods such as </a:t>
            </a:r>
            <a:r>
              <a:rPr lang="en-US" dirty="0" err="1"/>
              <a:t>Hartree-Fock</a:t>
            </a:r>
            <a:r>
              <a:rPr lang="en-US" dirty="0"/>
              <a:t> theory and the configuration interaction method. Another (accurate) method is quantum Monte Carlo</a:t>
            </a:r>
            <a:r>
              <a:rPr lang="en-US" dirty="0" smtClean="0"/>
              <a:t>.</a:t>
            </a:r>
            <a:endParaRPr lang="en-US" dirty="0"/>
          </a:p>
        </p:txBody>
      </p:sp>
    </p:spTree>
    <p:extLst>
      <p:ext uri="{BB962C8B-B14F-4D97-AF65-F5344CB8AC3E}">
        <p14:creationId xmlns:p14="http://schemas.microsoft.com/office/powerpoint/2010/main" val="33913721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85000" lnSpcReduction="20000"/>
          </a:bodyPr>
          <a:lstStyle/>
          <a:p>
            <a:r>
              <a:rPr lang="en-US" dirty="0"/>
              <a:t>One break-though occurred fifteen years ago when Car and </a:t>
            </a:r>
            <a:r>
              <a:rPr lang="en-US" dirty="0" err="1"/>
              <a:t>Parrinello</a:t>
            </a:r>
            <a:r>
              <a:rPr lang="en-US" dirty="0"/>
              <a:t> (CP) showed how one could simultaneously solve the LDA equation for the electronic energy and the dynamical equations for the nuclei. </a:t>
            </a:r>
            <a:endParaRPr lang="en-US" dirty="0" smtClean="0"/>
          </a:p>
          <a:p>
            <a:r>
              <a:rPr lang="en-US" dirty="0" smtClean="0"/>
              <a:t>This </a:t>
            </a:r>
            <a:r>
              <a:rPr lang="en-US" dirty="0"/>
              <a:t>means one does not have to tabulate the BO energy but just compute it as the ions move. We will describe this method later in the course. But the CP approach is very much slower than using fitted potentials (about 4 orders of magnitude). The largest CP studies have several hundreds of electrons or atoms while the largest MD simulation have millions of particles. </a:t>
            </a:r>
          </a:p>
          <a:p>
            <a:endParaRPr lang="en-US" dirty="0"/>
          </a:p>
        </p:txBody>
      </p:sp>
    </p:spTree>
    <p:extLst>
      <p:ext uri="{BB962C8B-B14F-4D97-AF65-F5344CB8AC3E}">
        <p14:creationId xmlns:p14="http://schemas.microsoft.com/office/powerpoint/2010/main" val="22417085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548680"/>
            <a:ext cx="8507288" cy="6264696"/>
          </a:xfrm>
        </p:spPr>
        <p:txBody>
          <a:bodyPr>
            <a:normAutofit fontScale="85000" lnSpcReduction="10000"/>
          </a:bodyPr>
          <a:lstStyle/>
          <a:p>
            <a:r>
              <a:rPr lang="en-US" dirty="0"/>
              <a:t>Unless we use the CP approach then we have to assume some form for the potential. </a:t>
            </a:r>
            <a:endParaRPr lang="en-US" dirty="0" smtClean="0"/>
          </a:p>
          <a:p>
            <a:r>
              <a:rPr lang="en-US" dirty="0" smtClean="0"/>
              <a:t>The </a:t>
            </a:r>
            <a:r>
              <a:rPr lang="en-US" dirty="0"/>
              <a:t>assumption of a potential is a big </a:t>
            </a:r>
            <a:r>
              <a:rPr lang="en-US" dirty="0" smtClean="0"/>
              <a:t>approximation!</a:t>
            </a:r>
          </a:p>
          <a:p>
            <a:pPr lvl="1"/>
            <a:r>
              <a:rPr lang="en-US" dirty="0" smtClean="0"/>
              <a:t>the </a:t>
            </a:r>
            <a:r>
              <a:rPr lang="en-US" dirty="0"/>
              <a:t>potential energy surface is a function of 3N variables for N ions. </a:t>
            </a:r>
            <a:endParaRPr lang="en-US" dirty="0" smtClean="0"/>
          </a:p>
          <a:p>
            <a:pPr lvl="1"/>
            <a:r>
              <a:rPr lang="en-US" dirty="0" smtClean="0"/>
              <a:t>Symmetries </a:t>
            </a:r>
            <a:r>
              <a:rPr lang="en-US" dirty="0"/>
              <a:t>such as translational degrees or rotational of freedom will only get rid of a few degrees of freedom. </a:t>
            </a:r>
            <a:endParaRPr lang="en-US" dirty="0" smtClean="0"/>
          </a:p>
          <a:p>
            <a:pPr lvl="1"/>
            <a:r>
              <a:rPr lang="en-US" dirty="0" smtClean="0"/>
              <a:t>What </a:t>
            </a:r>
            <a:r>
              <a:rPr lang="en-US" dirty="0"/>
              <a:t>usually has to be done is to assume the many-body potential is a sum of pair potentials and perhaps three-body potentials etc. </a:t>
            </a:r>
            <a:endParaRPr lang="en-US" dirty="0" smtClean="0"/>
          </a:p>
          <a:p>
            <a:pPr lvl="1"/>
            <a:r>
              <a:rPr lang="en-US" dirty="0" smtClean="0"/>
              <a:t>This </a:t>
            </a:r>
            <a:r>
              <a:rPr lang="en-US" dirty="0"/>
              <a:t>also assumes the molecule is rigid and weakly interacting with the environment so its internal electronic </a:t>
            </a:r>
            <a:r>
              <a:rPr lang="en-US" dirty="0" smtClean="0"/>
              <a:t>state </a:t>
            </a:r>
            <a:r>
              <a:rPr lang="en-US" dirty="0"/>
              <a:t>does not couple with surrounding molecules. </a:t>
            </a:r>
            <a:endParaRPr lang="en-US" dirty="0" smtClean="0"/>
          </a:p>
          <a:p>
            <a:pPr lvl="1"/>
            <a:r>
              <a:rPr lang="en-US" dirty="0" smtClean="0"/>
              <a:t>A </a:t>
            </a:r>
            <a:r>
              <a:rPr lang="en-US" dirty="0"/>
              <a:t>pair potential is a function of a single variable; there is no way it can exactly represent a 3N dimensional function.</a:t>
            </a:r>
          </a:p>
          <a:p>
            <a:endParaRPr lang="en-US" dirty="0"/>
          </a:p>
        </p:txBody>
      </p:sp>
    </p:spTree>
    <p:extLst>
      <p:ext uri="{BB962C8B-B14F-4D97-AF65-F5344CB8AC3E}">
        <p14:creationId xmlns:p14="http://schemas.microsoft.com/office/powerpoint/2010/main" val="15561432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39552" y="980728"/>
            <a:ext cx="8229600" cy="5688632"/>
          </a:xfrm>
        </p:spPr>
        <p:txBody>
          <a:bodyPr>
            <a:normAutofit/>
          </a:bodyPr>
          <a:lstStyle/>
          <a:p>
            <a:r>
              <a:rPr lang="en-US" dirty="0"/>
              <a:t>So where do we get the pair potentials from? </a:t>
            </a:r>
            <a:endParaRPr lang="en-US" dirty="0" smtClean="0"/>
          </a:p>
          <a:p>
            <a:pPr lvl="1"/>
            <a:r>
              <a:rPr lang="en-US" dirty="0" smtClean="0"/>
              <a:t>The </a:t>
            </a:r>
            <a:r>
              <a:rPr lang="en-US" dirty="0"/>
              <a:t>basic input is theoretical as we will discuss. The other input is empirical. Some sources of experimental data are: </a:t>
            </a:r>
          </a:p>
          <a:p>
            <a:pPr lvl="0"/>
            <a:r>
              <a:rPr lang="en-US" dirty="0"/>
              <a:t>atom-atom scattering in the gas phase can give direct information about the atom-atom potential. The scattering energy samples different regions of the interaction depending on the energy of the colliding atoms. </a:t>
            </a:r>
          </a:p>
          <a:p>
            <a:endParaRPr lang="en-US" dirty="0"/>
          </a:p>
        </p:txBody>
      </p:sp>
    </p:spTree>
    <p:extLst>
      <p:ext uri="{BB962C8B-B14F-4D97-AF65-F5344CB8AC3E}">
        <p14:creationId xmlns:p14="http://schemas.microsoft.com/office/powerpoint/2010/main" val="39804095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zh-CN" altLang="en-US"/>
          </a:p>
        </p:txBody>
      </p:sp>
      <p:sp>
        <p:nvSpPr>
          <p:cNvPr id="3" name="Content Placeholder 2"/>
          <p:cNvSpPr>
            <a:spLocks noGrp="1"/>
          </p:cNvSpPr>
          <p:nvPr>
            <p:ph idx="1"/>
          </p:nvPr>
        </p:nvSpPr>
        <p:spPr/>
        <p:txBody>
          <a:bodyPr/>
          <a:lstStyle/>
          <a:p>
            <a:pPr lvl="0"/>
            <a:r>
              <a:rPr lang="en-US" altLang="zh-CN" dirty="0"/>
              <a:t>gas phase data, for example the virial coefficients and transport properties give integrals over the potential. </a:t>
            </a:r>
          </a:p>
          <a:p>
            <a:pPr lvl="0"/>
            <a:r>
              <a:rPr lang="en-US" altLang="zh-CN" dirty="0"/>
              <a:t>the low temperature thermodynamic properties. Most materials (except helium) form a solid at low temperature. </a:t>
            </a:r>
          </a:p>
          <a:p>
            <a:pPr lvl="1"/>
            <a:r>
              <a:rPr lang="en-US" altLang="zh-CN" dirty="0"/>
              <a:t>If the energy as a function of density is known, that gives fairly direct information about the depth of the potential well and its curvature. </a:t>
            </a:r>
          </a:p>
          <a:p>
            <a:endParaRPr lang="zh-CN" altLang="en-US" dirty="0"/>
          </a:p>
        </p:txBody>
      </p:sp>
    </p:spTree>
    <p:extLst>
      <p:ext uri="{BB962C8B-B14F-4D97-AF65-F5344CB8AC3E}">
        <p14:creationId xmlns:p14="http://schemas.microsoft.com/office/powerpoint/2010/main" val="1391640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92500" lnSpcReduction="10000"/>
          </a:bodyPr>
          <a:lstStyle/>
          <a:p>
            <a:pPr lvl="0"/>
            <a:r>
              <a:rPr lang="en-US" dirty="0"/>
              <a:t>high pressure information. </a:t>
            </a:r>
            <a:endParaRPr lang="en-US" dirty="0" smtClean="0"/>
          </a:p>
          <a:p>
            <a:pPr lvl="1"/>
            <a:r>
              <a:rPr lang="en-US" dirty="0" smtClean="0"/>
              <a:t>This </a:t>
            </a:r>
            <a:r>
              <a:rPr lang="en-US" dirty="0"/>
              <a:t>samples the interaction at shorter distances than at lower pressures. </a:t>
            </a:r>
          </a:p>
          <a:p>
            <a:pPr lvl="0"/>
            <a:r>
              <a:rPr lang="en-US" dirty="0"/>
              <a:t>thermodynamic data, </a:t>
            </a:r>
            <a:endParaRPr lang="en-US" dirty="0" smtClean="0"/>
          </a:p>
          <a:p>
            <a:pPr lvl="1"/>
            <a:r>
              <a:rPr lang="en-US" dirty="0" smtClean="0"/>
              <a:t>such </a:t>
            </a:r>
            <a:r>
              <a:rPr lang="en-US" dirty="0"/>
              <a:t>as melting temperature, the critical point and the triple point. This information is harder to use directly as it is many-body property. But one can use simulations to compute a phase diagram with a trial potential, then try to change the potential using perturbation theory to make the trial phase diagram agree with the actual phase diagram. </a:t>
            </a:r>
          </a:p>
        </p:txBody>
      </p:sp>
    </p:spTree>
    <p:extLst>
      <p:ext uri="{BB962C8B-B14F-4D97-AF65-F5344CB8AC3E}">
        <p14:creationId xmlns:p14="http://schemas.microsoft.com/office/powerpoint/2010/main" val="24807799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85000" lnSpcReduction="20000"/>
          </a:bodyPr>
          <a:lstStyle/>
          <a:p>
            <a:r>
              <a:rPr lang="en-US" dirty="0"/>
              <a:t>T</a:t>
            </a:r>
            <a:r>
              <a:rPr lang="en-US" dirty="0" smtClean="0"/>
              <a:t>he </a:t>
            </a:r>
            <a:r>
              <a:rPr lang="en-US" dirty="0"/>
              <a:t>difference between interpolation and extrapolation. </a:t>
            </a:r>
            <a:endParaRPr lang="en-US" dirty="0" smtClean="0"/>
          </a:p>
          <a:p>
            <a:r>
              <a:rPr lang="en-US" dirty="0" smtClean="0"/>
              <a:t>If </a:t>
            </a:r>
            <a:r>
              <a:rPr lang="en-US" dirty="0"/>
              <a:t>experimental information is used to determine the potential, it will be good in a nearby region of phase space and for similar properties. </a:t>
            </a:r>
            <a:endParaRPr lang="en-US" dirty="0" smtClean="0"/>
          </a:p>
          <a:p>
            <a:r>
              <a:rPr lang="en-US" dirty="0" smtClean="0"/>
              <a:t>But </a:t>
            </a:r>
            <a:r>
              <a:rPr lang="en-US" dirty="0"/>
              <a:t>that potential could be quite bad for unrelated properties or outside the region that has been fitted. </a:t>
            </a:r>
            <a:endParaRPr lang="en-US" dirty="0" smtClean="0"/>
          </a:p>
          <a:p>
            <a:pPr lvl="1"/>
            <a:r>
              <a:rPr lang="en-US" dirty="0" smtClean="0"/>
              <a:t>For </a:t>
            </a:r>
            <a:r>
              <a:rPr lang="en-US" dirty="0"/>
              <a:t>example, if the potential has been determined using bulk properties, there is no reason to think it will be good to compute surface properties because the local environment on a surface is not as symmetrical as in the bulk. </a:t>
            </a:r>
          </a:p>
          <a:p>
            <a:endParaRPr lang="en-US" dirty="0"/>
          </a:p>
        </p:txBody>
      </p:sp>
    </p:spTree>
    <p:extLst>
      <p:ext uri="{BB962C8B-B14F-4D97-AF65-F5344CB8AC3E}">
        <p14:creationId xmlns:p14="http://schemas.microsoft.com/office/powerpoint/2010/main" val="2299842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Condition of extreme</a:t>
            </a:r>
            <a:endParaRPr lang="en-US" dirty="0"/>
          </a:p>
        </p:txBody>
      </p:sp>
      <p:sp>
        <p:nvSpPr>
          <p:cNvPr id="3" name="内容占位符 2"/>
          <p:cNvSpPr>
            <a:spLocks noGrp="1"/>
          </p:cNvSpPr>
          <p:nvPr>
            <p:ph idx="1"/>
          </p:nvPr>
        </p:nvSpPr>
        <p:spPr/>
        <p:txBody>
          <a:bodyPr>
            <a:normAutofit fontScale="77500" lnSpcReduction="20000"/>
          </a:bodyPr>
          <a:lstStyle/>
          <a:p>
            <a:r>
              <a:rPr lang="en-US" i="1" dirty="0" smtClean="0"/>
              <a:t>Condition: f </a:t>
            </a:r>
            <a:r>
              <a:rPr lang="en-US" dirty="0" smtClean="0"/>
              <a:t>(</a:t>
            </a:r>
            <a:r>
              <a:rPr lang="en-US" i="1" dirty="0"/>
              <a:t>x</a:t>
            </a:r>
            <a:r>
              <a:rPr lang="en-US" dirty="0"/>
              <a:t>) = </a:t>
            </a:r>
            <a:r>
              <a:rPr lang="en-US" i="1" dirty="0" smtClean="0"/>
              <a:t>dg</a:t>
            </a:r>
            <a:r>
              <a:rPr lang="en-US" dirty="0" smtClean="0"/>
              <a:t>(</a:t>
            </a:r>
            <a:r>
              <a:rPr lang="en-US" i="1" dirty="0" smtClean="0"/>
              <a:t>x</a:t>
            </a:r>
            <a:r>
              <a:rPr lang="en-US" dirty="0" smtClean="0"/>
              <a:t>)/</a:t>
            </a:r>
            <a:r>
              <a:rPr lang="en-US" i="1" dirty="0" smtClean="0"/>
              <a:t>dx</a:t>
            </a:r>
            <a:r>
              <a:rPr lang="en-US" i="1" dirty="0"/>
              <a:t> </a:t>
            </a:r>
            <a:r>
              <a:rPr lang="en-US" dirty="0" smtClean="0"/>
              <a:t>= </a:t>
            </a:r>
            <a:r>
              <a:rPr lang="en-US" dirty="0"/>
              <a:t>0</a:t>
            </a:r>
            <a:r>
              <a:rPr lang="en-US" i="1" dirty="0" smtClean="0"/>
              <a:t>,</a:t>
            </a:r>
          </a:p>
          <a:p>
            <a:pPr lvl="1"/>
            <a:r>
              <a:rPr lang="en-US" altLang="zh-CN" i="1" dirty="0" smtClean="0"/>
              <a:t>f’ is greater (less) than 0 =&gt; minimum (maximum)</a:t>
            </a:r>
          </a:p>
          <a:p>
            <a:r>
              <a:rPr lang="en-US" altLang="zh-CN" i="1" dirty="0" smtClean="0"/>
              <a:t>Therefore, searching of root can be generalized here to search for the extremes.</a:t>
            </a:r>
          </a:p>
          <a:p>
            <a:r>
              <a:rPr lang="en-US" dirty="0"/>
              <a:t>A</a:t>
            </a:r>
            <a:r>
              <a:rPr lang="en-US" dirty="0" smtClean="0"/>
              <a:t>t </a:t>
            </a:r>
            <a:r>
              <a:rPr lang="en-US" dirty="0"/>
              <a:t>each step of updating the value of </a:t>
            </a:r>
            <a:r>
              <a:rPr lang="en-US" i="1" dirty="0"/>
              <a:t>x</a:t>
            </a:r>
            <a:r>
              <a:rPr lang="en-US" dirty="0" smtClean="0"/>
              <a:t>, </a:t>
            </a:r>
          </a:p>
          <a:p>
            <a:pPr lvl="1"/>
            <a:r>
              <a:rPr lang="en-US" dirty="0" smtClean="0"/>
              <a:t>make </a:t>
            </a:r>
            <a:r>
              <a:rPr lang="en-US" dirty="0"/>
              <a:t>a judgment </a:t>
            </a:r>
            <a:r>
              <a:rPr lang="en-US" dirty="0" smtClean="0"/>
              <a:t>as to </a:t>
            </a:r>
            <a:r>
              <a:rPr lang="en-US" dirty="0"/>
              <a:t>whether </a:t>
            </a:r>
            <a:r>
              <a:rPr lang="en-US" i="1" dirty="0"/>
              <a:t>g</a:t>
            </a:r>
            <a:r>
              <a:rPr lang="en-US" dirty="0"/>
              <a:t>(</a:t>
            </a:r>
            <a:r>
              <a:rPr lang="en-US" i="1" dirty="0"/>
              <a:t>x</a:t>
            </a:r>
            <a:r>
              <a:rPr lang="en-US" i="1" baseline="-25000" dirty="0"/>
              <a:t>k</a:t>
            </a:r>
            <a:r>
              <a:rPr lang="en-US" baseline="-25000" dirty="0"/>
              <a:t>+1</a:t>
            </a:r>
            <a:r>
              <a:rPr lang="en-US" dirty="0"/>
              <a:t>) is increasing (decreasing) </a:t>
            </a:r>
            <a:endParaRPr lang="en-US" dirty="0" smtClean="0"/>
          </a:p>
          <a:p>
            <a:pPr lvl="1"/>
            <a:r>
              <a:rPr lang="en-US" dirty="0" smtClean="0"/>
              <a:t>if </a:t>
            </a:r>
            <a:r>
              <a:rPr lang="en-US" dirty="0"/>
              <a:t>we are searching for a </a:t>
            </a:r>
            <a:r>
              <a:rPr lang="en-US" dirty="0" smtClean="0"/>
              <a:t>maximum (minimum). </a:t>
            </a:r>
          </a:p>
          <a:p>
            <a:pPr lvl="1"/>
            <a:r>
              <a:rPr lang="en-US" dirty="0" smtClean="0"/>
              <a:t>If </a:t>
            </a:r>
            <a:r>
              <a:rPr lang="en-US" dirty="0"/>
              <a:t>it is, we accept the update. </a:t>
            </a:r>
          </a:p>
          <a:p>
            <a:pPr lvl="1"/>
            <a:r>
              <a:rPr lang="en-US" dirty="0" smtClean="0"/>
              <a:t>If </a:t>
            </a:r>
            <a:r>
              <a:rPr lang="en-US" dirty="0"/>
              <a:t>it is not, we </a:t>
            </a:r>
            <a:r>
              <a:rPr lang="en-US" dirty="0" smtClean="0"/>
              <a:t>reverse the </a:t>
            </a:r>
            <a:r>
              <a:rPr lang="en-US" dirty="0"/>
              <a:t>update; that is, instead of using </a:t>
            </a:r>
            <a:r>
              <a:rPr lang="en-US" i="1" dirty="0" smtClean="0"/>
              <a:t>x</a:t>
            </a:r>
            <a:r>
              <a:rPr lang="en-US" i="1" baseline="-25000" dirty="0"/>
              <a:t>k</a:t>
            </a:r>
            <a:r>
              <a:rPr lang="en-US" baseline="-25000" dirty="0" smtClean="0"/>
              <a:t>+1</a:t>
            </a:r>
            <a:r>
              <a:rPr lang="en-US" dirty="0" smtClean="0"/>
              <a:t> </a:t>
            </a:r>
            <a:r>
              <a:rPr lang="en-US" dirty="0"/>
              <a:t>= </a:t>
            </a:r>
            <a:r>
              <a:rPr lang="en-US" i="1" dirty="0" smtClean="0"/>
              <a:t>x</a:t>
            </a:r>
            <a:r>
              <a:rPr lang="en-US" i="1" baseline="-25000" dirty="0"/>
              <a:t>k</a:t>
            </a:r>
            <a:r>
              <a:rPr lang="en-US" i="1" dirty="0" smtClean="0"/>
              <a:t> </a:t>
            </a:r>
            <a:r>
              <a:rPr lang="en-US" dirty="0"/>
              <a:t>+ </a:t>
            </a:r>
            <a:r>
              <a:rPr lang="el-GR" dirty="0" smtClean="0"/>
              <a:t>Δ</a:t>
            </a:r>
            <a:r>
              <a:rPr lang="en-US" i="1" dirty="0" smtClean="0"/>
              <a:t>x</a:t>
            </a:r>
            <a:r>
              <a:rPr lang="en-US" i="1" baseline="-25000" dirty="0" smtClean="0"/>
              <a:t>k</a:t>
            </a:r>
            <a:r>
              <a:rPr lang="en-US" i="1" dirty="0" smtClean="0"/>
              <a:t> </a:t>
            </a:r>
            <a:r>
              <a:rPr lang="en-US" dirty="0"/>
              <a:t>, we use </a:t>
            </a:r>
            <a:r>
              <a:rPr lang="en-US" i="1" dirty="0" smtClean="0"/>
              <a:t>x</a:t>
            </a:r>
            <a:r>
              <a:rPr lang="en-US" i="1" baseline="-25000" dirty="0" smtClean="0"/>
              <a:t>k+1</a:t>
            </a:r>
            <a:r>
              <a:rPr lang="en-US" dirty="0" smtClean="0"/>
              <a:t> </a:t>
            </a:r>
            <a:r>
              <a:rPr lang="en-US" dirty="0"/>
              <a:t>= </a:t>
            </a:r>
            <a:r>
              <a:rPr lang="en-US" i="1" dirty="0" smtClean="0"/>
              <a:t>x</a:t>
            </a:r>
            <a:r>
              <a:rPr lang="en-US" i="1" baseline="-25000" dirty="0"/>
              <a:t>k</a:t>
            </a:r>
            <a:r>
              <a:rPr lang="en-US" i="1" dirty="0" smtClean="0"/>
              <a:t> </a:t>
            </a:r>
            <a:r>
              <a:rPr lang="en-US" dirty="0"/>
              <a:t>− </a:t>
            </a:r>
            <a:r>
              <a:rPr lang="el-GR" dirty="0" smtClean="0"/>
              <a:t>Δ</a:t>
            </a:r>
            <a:r>
              <a:rPr lang="en-US" i="1" dirty="0" smtClean="0"/>
              <a:t>x</a:t>
            </a:r>
            <a:r>
              <a:rPr lang="en-US" i="1" baseline="-25000" dirty="0" smtClean="0"/>
              <a:t>k</a:t>
            </a:r>
            <a:r>
              <a:rPr lang="en-US" i="1" dirty="0" smtClean="0"/>
              <a:t> </a:t>
            </a:r>
            <a:r>
              <a:rPr lang="en-US" dirty="0"/>
              <a:t>.</a:t>
            </a:r>
          </a:p>
          <a:p>
            <a:pPr lvl="1"/>
            <a:r>
              <a:rPr lang="en-US" dirty="0" smtClean="0"/>
              <a:t>Newton </a:t>
            </a:r>
            <a:r>
              <a:rPr lang="en-US" dirty="0"/>
              <a:t>method, the increment is </a:t>
            </a:r>
            <a:r>
              <a:rPr lang="el-GR" dirty="0" smtClean="0"/>
              <a:t>Δ</a:t>
            </a:r>
            <a:r>
              <a:rPr lang="en-US" i="1" dirty="0" smtClean="0"/>
              <a:t>x</a:t>
            </a:r>
            <a:r>
              <a:rPr lang="en-US" i="1" baseline="-25000" dirty="0" smtClean="0"/>
              <a:t>k</a:t>
            </a:r>
            <a:r>
              <a:rPr lang="en-US" i="1" dirty="0" smtClean="0"/>
              <a:t> </a:t>
            </a:r>
            <a:r>
              <a:rPr lang="en-US" dirty="0"/>
              <a:t>= −</a:t>
            </a:r>
            <a:r>
              <a:rPr lang="en-US" i="1" dirty="0" smtClean="0"/>
              <a:t>f</a:t>
            </a:r>
            <a:r>
              <a:rPr lang="en-US" i="1" baseline="-25000" dirty="0"/>
              <a:t>k</a:t>
            </a:r>
            <a:r>
              <a:rPr lang="en-US" i="1" dirty="0" smtClean="0"/>
              <a:t>/ f</a:t>
            </a:r>
            <a:r>
              <a:rPr lang="en-US" i="1" baseline="-25000" dirty="0"/>
              <a:t>k</a:t>
            </a:r>
            <a:r>
              <a:rPr lang="en-US" i="1" dirty="0" smtClean="0"/>
              <a:t>’ </a:t>
            </a:r>
            <a:endParaRPr lang="en-US" dirty="0"/>
          </a:p>
          <a:p>
            <a:pPr lvl="1"/>
            <a:r>
              <a:rPr lang="en-US" dirty="0" smtClean="0"/>
              <a:t>the secant method</a:t>
            </a:r>
            <a:r>
              <a:rPr lang="en-US" dirty="0"/>
              <a:t>, the increment is </a:t>
            </a:r>
            <a:r>
              <a:rPr lang="el-GR" dirty="0" smtClean="0"/>
              <a:t>Δ</a:t>
            </a:r>
            <a:r>
              <a:rPr lang="en-US" i="1" dirty="0" smtClean="0"/>
              <a:t>x</a:t>
            </a:r>
            <a:r>
              <a:rPr lang="en-US" i="1" baseline="-25000" dirty="0" smtClean="0"/>
              <a:t>k</a:t>
            </a:r>
            <a:r>
              <a:rPr lang="en-US" i="1" dirty="0" smtClean="0"/>
              <a:t> </a:t>
            </a:r>
            <a:r>
              <a:rPr lang="en-US" dirty="0"/>
              <a:t>= −(</a:t>
            </a:r>
            <a:r>
              <a:rPr lang="en-US" i="1" dirty="0" smtClean="0"/>
              <a:t>x</a:t>
            </a:r>
            <a:r>
              <a:rPr lang="en-US" i="1" baseline="-25000" dirty="0"/>
              <a:t>k</a:t>
            </a:r>
            <a:r>
              <a:rPr lang="en-US" i="1" dirty="0" smtClean="0"/>
              <a:t> </a:t>
            </a:r>
            <a:r>
              <a:rPr lang="en-US" dirty="0"/>
              <a:t>− </a:t>
            </a:r>
            <a:r>
              <a:rPr lang="en-US" i="1" dirty="0" smtClean="0"/>
              <a:t>x</a:t>
            </a:r>
            <a:r>
              <a:rPr lang="en-US" i="1" baseline="-25000" dirty="0" smtClean="0"/>
              <a:t>k-1</a:t>
            </a:r>
            <a:r>
              <a:rPr lang="en-US" dirty="0" smtClean="0"/>
              <a:t>) </a:t>
            </a:r>
            <a:r>
              <a:rPr lang="en-US" i="1" dirty="0" smtClean="0"/>
              <a:t>f</a:t>
            </a:r>
            <a:r>
              <a:rPr lang="en-US" i="1" baseline="-25000" dirty="0"/>
              <a:t>k</a:t>
            </a:r>
            <a:r>
              <a:rPr lang="en-US" i="1" dirty="0" smtClean="0"/>
              <a:t>/</a:t>
            </a:r>
            <a:r>
              <a:rPr lang="en-US" dirty="0" smtClean="0"/>
              <a:t>( </a:t>
            </a:r>
            <a:r>
              <a:rPr lang="en-US" i="1" dirty="0" smtClean="0"/>
              <a:t>f</a:t>
            </a:r>
            <a:r>
              <a:rPr lang="en-US" i="1" baseline="-25000" dirty="0"/>
              <a:t>k</a:t>
            </a:r>
            <a:r>
              <a:rPr lang="en-US" i="1" dirty="0" smtClean="0"/>
              <a:t> </a:t>
            </a:r>
            <a:r>
              <a:rPr lang="en-US" dirty="0"/>
              <a:t>− </a:t>
            </a:r>
            <a:r>
              <a:rPr lang="en-US" i="1" dirty="0" smtClean="0"/>
              <a:t>f</a:t>
            </a:r>
            <a:r>
              <a:rPr lang="en-US" i="1" baseline="-25000" dirty="0" smtClean="0"/>
              <a:t>k-1</a:t>
            </a:r>
            <a:r>
              <a:rPr lang="en-US" dirty="0" smtClean="0"/>
              <a:t>).</a:t>
            </a:r>
            <a:endParaRPr lang="en-US" altLang="zh-CN" i="1" dirty="0" smtClean="0"/>
          </a:p>
          <a:p>
            <a:endParaRPr lang="en-US" altLang="zh-CN" dirty="0" smtClean="0"/>
          </a:p>
        </p:txBody>
      </p:sp>
    </p:spTree>
    <p:extLst>
      <p:ext uri="{BB962C8B-B14F-4D97-AF65-F5344CB8AC3E}">
        <p14:creationId xmlns:p14="http://schemas.microsoft.com/office/powerpoint/2010/main" val="10104666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39552" y="1196752"/>
            <a:ext cx="8229600" cy="4525963"/>
          </a:xfrm>
        </p:spPr>
        <p:txBody>
          <a:bodyPr>
            <a:normAutofit fontScale="92500" lnSpcReduction="20000"/>
          </a:bodyPr>
          <a:lstStyle/>
          <a:p>
            <a:r>
              <a:rPr lang="en-US" b="1" dirty="0" smtClean="0"/>
              <a:t>Molecular </a:t>
            </a:r>
            <a:r>
              <a:rPr lang="en-US" b="1" dirty="0"/>
              <a:t>Solids: The Noble Gases</a:t>
            </a:r>
          </a:p>
          <a:p>
            <a:r>
              <a:rPr lang="en-US" dirty="0"/>
              <a:t>These are the rare gases where the electronic shells are closed. </a:t>
            </a:r>
            <a:endParaRPr lang="en-US" dirty="0" smtClean="0"/>
          </a:p>
          <a:p>
            <a:r>
              <a:rPr lang="en-US" dirty="0" smtClean="0"/>
              <a:t>This </a:t>
            </a:r>
            <a:r>
              <a:rPr lang="en-US" dirty="0"/>
              <a:t>means they are spherical atoms. They were the first systems to be simulated and the pair potentials work best for </a:t>
            </a:r>
            <a:r>
              <a:rPr lang="en-US" dirty="0" smtClean="0"/>
              <a:t>them!</a:t>
            </a:r>
          </a:p>
          <a:p>
            <a:r>
              <a:rPr lang="en-US" dirty="0" smtClean="0"/>
              <a:t>At </a:t>
            </a:r>
            <a:r>
              <a:rPr lang="en-US" dirty="0"/>
              <a:t>large distances one can understand the interactions by considering how two oscillators would interact, giving the r</a:t>
            </a:r>
            <a:r>
              <a:rPr lang="en-US" baseline="30000" dirty="0"/>
              <a:t> -6 </a:t>
            </a:r>
            <a:r>
              <a:rPr lang="en-US" dirty="0"/>
              <a:t>attraction where the coefficient is determined by the atomic polarizability</a:t>
            </a:r>
            <a:r>
              <a:rPr lang="en-US" dirty="0" smtClean="0"/>
              <a:t>.</a:t>
            </a:r>
            <a:endParaRPr lang="en-US" dirty="0"/>
          </a:p>
        </p:txBody>
      </p:sp>
    </p:spTree>
    <p:extLst>
      <p:ext uri="{BB962C8B-B14F-4D97-AF65-F5344CB8AC3E}">
        <p14:creationId xmlns:p14="http://schemas.microsoft.com/office/powerpoint/2010/main" val="9362132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zh-CN" altLang="en-US"/>
          </a:p>
        </p:txBody>
      </p:sp>
      <p:sp>
        <p:nvSpPr>
          <p:cNvPr id="3" name="Content Placeholder 2"/>
          <p:cNvSpPr>
            <a:spLocks noGrp="1"/>
          </p:cNvSpPr>
          <p:nvPr>
            <p:ph idx="1"/>
          </p:nvPr>
        </p:nvSpPr>
        <p:spPr/>
        <p:txBody>
          <a:bodyPr/>
          <a:lstStyle/>
          <a:p>
            <a:r>
              <a:rPr lang="en-US" altLang="zh-CN" dirty="0"/>
              <a:t>On the other hand at short distances, the potentials are strongly repulsive because of the Pauli exclusion principle (electrons are fermions). </a:t>
            </a:r>
          </a:p>
          <a:p>
            <a:r>
              <a:rPr lang="en-US" altLang="zh-CN" dirty="0"/>
              <a:t>Lennard-Jones assumed a stronger inverse power, conveniently r </a:t>
            </a:r>
            <a:r>
              <a:rPr lang="en-US" altLang="zh-CN" baseline="30000" dirty="0"/>
              <a:t>-12</a:t>
            </a:r>
            <a:r>
              <a:rPr lang="en-US" altLang="zh-CN" dirty="0"/>
              <a:t>. One should not think the LJ potential is anything more fundamental than this. </a:t>
            </a:r>
          </a:p>
          <a:p>
            <a:endParaRPr lang="en-US" altLang="zh-CN" dirty="0"/>
          </a:p>
          <a:p>
            <a:endParaRPr lang="zh-CN" altLang="en-US" dirty="0"/>
          </a:p>
        </p:txBody>
      </p:sp>
    </p:spTree>
    <p:extLst>
      <p:ext uri="{BB962C8B-B14F-4D97-AF65-F5344CB8AC3E}">
        <p14:creationId xmlns:p14="http://schemas.microsoft.com/office/powerpoint/2010/main" val="28428986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fontScale="92500" lnSpcReduction="20000"/>
          </a:bodyPr>
          <a:lstStyle/>
          <a:p>
            <a:r>
              <a:rPr lang="en-US" dirty="0"/>
              <a:t>Even for Argon it is only accurate to 10% or so. And three-body potentials can be significant at the 10% level. </a:t>
            </a:r>
          </a:p>
          <a:p>
            <a:r>
              <a:rPr lang="en-US" dirty="0"/>
              <a:t>The potentials that are fit to bulk data are really effective potentials and could be somewhat different than the real 2-body potential that would be determined from gas-phase data because they include correction for three- and higher-body interactions. Hence the effective potentials can be dependent on density and less so on temperature.</a:t>
            </a:r>
          </a:p>
          <a:p>
            <a:endParaRPr lang="en-US" dirty="0"/>
          </a:p>
        </p:txBody>
      </p:sp>
    </p:spTree>
    <p:extLst>
      <p:ext uri="{BB962C8B-B14F-4D97-AF65-F5344CB8AC3E}">
        <p14:creationId xmlns:p14="http://schemas.microsoft.com/office/powerpoint/2010/main" val="6909971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15534" y="1700808"/>
            <a:ext cx="8692970" cy="3370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89063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One simple example</a:t>
            </a:r>
            <a:endParaRPr lang="en-US" dirty="0"/>
          </a:p>
        </p:txBody>
      </p:sp>
      <p:sp>
        <p:nvSpPr>
          <p:cNvPr id="3" name="内容占位符 2"/>
          <p:cNvSpPr>
            <a:spLocks noGrp="1"/>
          </p:cNvSpPr>
          <p:nvPr>
            <p:ph idx="1"/>
          </p:nvPr>
        </p:nvSpPr>
        <p:spPr/>
        <p:txBody>
          <a:bodyPr>
            <a:normAutofit fontScale="77500" lnSpcReduction="20000"/>
          </a:bodyPr>
          <a:lstStyle/>
          <a:p>
            <a:r>
              <a:rPr lang="en-US" dirty="0" smtClean="0"/>
              <a:t>finding </a:t>
            </a:r>
            <a:r>
              <a:rPr lang="en-US" dirty="0"/>
              <a:t>the bond length </a:t>
            </a:r>
            <a:r>
              <a:rPr lang="en-US" dirty="0" smtClean="0"/>
              <a:t>of molecular </a:t>
            </a:r>
            <a:r>
              <a:rPr lang="en-US" dirty="0" err="1" smtClean="0"/>
              <a:t>NaCl</a:t>
            </a:r>
            <a:r>
              <a:rPr lang="en-US" dirty="0" smtClean="0"/>
              <a:t> </a:t>
            </a:r>
            <a:r>
              <a:rPr lang="en-US" dirty="0"/>
              <a:t>from the interaction potential between the two ions</a:t>
            </a:r>
          </a:p>
          <a:p>
            <a:r>
              <a:rPr lang="en-US" dirty="0" smtClean="0"/>
              <a:t>Assuming </a:t>
            </a:r>
            <a:r>
              <a:rPr lang="en-US" dirty="0"/>
              <a:t>that the interaction potential is </a:t>
            </a:r>
            <a:r>
              <a:rPr lang="en-US" i="1" dirty="0"/>
              <a:t>V</a:t>
            </a:r>
            <a:r>
              <a:rPr lang="en-US" dirty="0"/>
              <a:t>(</a:t>
            </a:r>
            <a:r>
              <a:rPr lang="en-US" i="1" dirty="0"/>
              <a:t>r </a:t>
            </a:r>
            <a:r>
              <a:rPr lang="en-US" dirty="0"/>
              <a:t>) </a:t>
            </a:r>
            <a:r>
              <a:rPr lang="en-US" dirty="0" smtClean="0"/>
              <a:t>when the </a:t>
            </a:r>
            <a:r>
              <a:rPr lang="en-US" dirty="0"/>
              <a:t>two ions are separated by a distance </a:t>
            </a:r>
            <a:r>
              <a:rPr lang="en-US" i="1" dirty="0"/>
              <a:t>r </a:t>
            </a:r>
            <a:r>
              <a:rPr lang="en-US" dirty="0"/>
              <a:t>, the bond length </a:t>
            </a:r>
            <a:r>
              <a:rPr lang="en-US" i="1" dirty="0"/>
              <a:t>r</a:t>
            </a:r>
            <a:r>
              <a:rPr lang="en-US" baseline="-25000" dirty="0"/>
              <a:t>eq</a:t>
            </a:r>
            <a:r>
              <a:rPr lang="en-US" dirty="0"/>
              <a:t> is the </a:t>
            </a:r>
            <a:r>
              <a:rPr lang="en-US" dirty="0" smtClean="0"/>
              <a:t>equilibrium distance </a:t>
            </a:r>
            <a:r>
              <a:rPr lang="en-US" dirty="0"/>
              <a:t>when </a:t>
            </a:r>
            <a:r>
              <a:rPr lang="en-US" i="1" dirty="0"/>
              <a:t>V</a:t>
            </a:r>
            <a:r>
              <a:rPr lang="en-US" dirty="0"/>
              <a:t>(</a:t>
            </a:r>
            <a:r>
              <a:rPr lang="en-US" i="1" dirty="0"/>
              <a:t>r </a:t>
            </a:r>
            <a:r>
              <a:rPr lang="en-US" dirty="0"/>
              <a:t>) is at its minimum. </a:t>
            </a:r>
            <a:endParaRPr lang="en-US" dirty="0" smtClean="0"/>
          </a:p>
          <a:p>
            <a:r>
              <a:rPr lang="en-US" altLang="zh-CN" dirty="0"/>
              <a:t>T</a:t>
            </a:r>
            <a:r>
              <a:rPr lang="en-US" dirty="0" smtClean="0"/>
              <a:t>he </a:t>
            </a:r>
            <a:r>
              <a:rPr lang="en-US" dirty="0"/>
              <a:t>interaction </a:t>
            </a:r>
            <a:r>
              <a:rPr lang="en-US" dirty="0" smtClean="0"/>
              <a:t>potential is:</a:t>
            </a:r>
            <a:endParaRPr lang="en-US" dirty="0"/>
          </a:p>
          <a:p>
            <a:r>
              <a:rPr lang="en-US" i="1" dirty="0"/>
              <a:t>V</a:t>
            </a:r>
            <a:r>
              <a:rPr lang="en-US" dirty="0"/>
              <a:t>(</a:t>
            </a:r>
            <a:r>
              <a:rPr lang="en-US" i="1" dirty="0"/>
              <a:t>r </a:t>
            </a:r>
            <a:r>
              <a:rPr lang="en-US" dirty="0"/>
              <a:t>) = − </a:t>
            </a:r>
            <a:r>
              <a:rPr lang="en-US" i="1" dirty="0" smtClean="0"/>
              <a:t>e</a:t>
            </a:r>
            <a:r>
              <a:rPr lang="en-US" baseline="30000" dirty="0" smtClean="0"/>
              <a:t>2</a:t>
            </a:r>
            <a:r>
              <a:rPr lang="en-US" dirty="0" smtClean="0"/>
              <a:t>/</a:t>
            </a:r>
            <a:r>
              <a:rPr lang="el-GR" dirty="0" smtClean="0"/>
              <a:t>4</a:t>
            </a:r>
            <a:r>
              <a:rPr lang="el-GR" i="1" dirty="0" smtClean="0"/>
              <a:t>πε</a:t>
            </a:r>
            <a:r>
              <a:rPr lang="el-GR" baseline="-25000" dirty="0" smtClean="0"/>
              <a:t>0</a:t>
            </a:r>
            <a:r>
              <a:rPr lang="en-US" i="1" dirty="0" smtClean="0"/>
              <a:t>r</a:t>
            </a:r>
            <a:r>
              <a:rPr lang="en-US" dirty="0" smtClean="0"/>
              <a:t>+ </a:t>
            </a:r>
            <a:r>
              <a:rPr lang="en-US" i="1" dirty="0" smtClean="0"/>
              <a:t>V</a:t>
            </a:r>
            <a:r>
              <a:rPr lang="el-GR" baseline="-25000" dirty="0"/>
              <a:t>0</a:t>
            </a:r>
            <a:r>
              <a:rPr lang="en-US" dirty="0" smtClean="0"/>
              <a:t> </a:t>
            </a:r>
            <a:r>
              <a:rPr lang="en-US" i="1" dirty="0" err="1" smtClean="0"/>
              <a:t>exp</a:t>
            </a:r>
            <a:r>
              <a:rPr lang="en-US" i="1" dirty="0" smtClean="0"/>
              <a:t>(</a:t>
            </a:r>
            <a:r>
              <a:rPr lang="en-US" dirty="0" smtClean="0"/>
              <a:t>−</a:t>
            </a:r>
            <a:r>
              <a:rPr lang="en-US" i="1" dirty="0" smtClean="0"/>
              <a:t>r/r</a:t>
            </a:r>
            <a:r>
              <a:rPr lang="el-GR" baseline="-25000" dirty="0"/>
              <a:t>0</a:t>
            </a:r>
            <a:r>
              <a:rPr lang="en-US" dirty="0" smtClean="0"/>
              <a:t>)</a:t>
            </a:r>
            <a:endParaRPr lang="en-US" dirty="0"/>
          </a:p>
          <a:p>
            <a:r>
              <a:rPr lang="en-US" dirty="0"/>
              <a:t>where </a:t>
            </a:r>
            <a:r>
              <a:rPr lang="en-US" i="1" dirty="0"/>
              <a:t>e </a:t>
            </a:r>
            <a:r>
              <a:rPr lang="en-US" dirty="0"/>
              <a:t>is the charge of a proton, </a:t>
            </a:r>
            <a:r>
              <a:rPr lang="el-GR" dirty="0" smtClean="0"/>
              <a:t>ε</a:t>
            </a:r>
            <a:r>
              <a:rPr lang="el-GR" baseline="-25000" dirty="0" smtClean="0"/>
              <a:t>0</a:t>
            </a:r>
            <a:r>
              <a:rPr lang="en-US" dirty="0" smtClean="0"/>
              <a:t> </a:t>
            </a:r>
            <a:r>
              <a:rPr lang="en-US" dirty="0"/>
              <a:t>is the electric permittivity of vacuum, </a:t>
            </a:r>
            <a:r>
              <a:rPr lang="en-US" dirty="0" smtClean="0"/>
              <a:t>and </a:t>
            </a:r>
            <a:r>
              <a:rPr lang="en-US" i="1" dirty="0" smtClean="0"/>
              <a:t>V</a:t>
            </a:r>
            <a:r>
              <a:rPr lang="el-GR" baseline="-25000" dirty="0"/>
              <a:t>0</a:t>
            </a:r>
            <a:r>
              <a:rPr lang="en-US" dirty="0" smtClean="0"/>
              <a:t> = 1.09x10</a:t>
            </a:r>
            <a:r>
              <a:rPr lang="en-US" baseline="30000" dirty="0" smtClean="0"/>
              <a:t>3</a:t>
            </a:r>
            <a:r>
              <a:rPr lang="en-US" dirty="0" smtClean="0"/>
              <a:t> eV and </a:t>
            </a:r>
            <a:r>
              <a:rPr lang="en-US" i="1" dirty="0" smtClean="0"/>
              <a:t>r</a:t>
            </a:r>
            <a:r>
              <a:rPr lang="el-GR" baseline="-25000" dirty="0" smtClean="0"/>
              <a:t>0</a:t>
            </a:r>
            <a:r>
              <a:rPr lang="en-US" dirty="0" smtClean="0"/>
              <a:t> = 0.330 A are </a:t>
            </a:r>
            <a:r>
              <a:rPr lang="en-US" dirty="0"/>
              <a:t>parameters of this effective interaction. </a:t>
            </a:r>
            <a:endParaRPr lang="en-US" dirty="0" smtClean="0"/>
          </a:p>
          <a:p>
            <a:r>
              <a:rPr lang="en-US" dirty="0" smtClean="0"/>
              <a:t>The </a:t>
            </a:r>
            <a:r>
              <a:rPr lang="en-US" dirty="0"/>
              <a:t>first </a:t>
            </a:r>
            <a:r>
              <a:rPr lang="en-US" dirty="0" smtClean="0"/>
              <a:t>term: </a:t>
            </a:r>
            <a:r>
              <a:rPr lang="en-US" dirty="0"/>
              <a:t>Coulomb </a:t>
            </a:r>
            <a:r>
              <a:rPr lang="en-US" dirty="0" smtClean="0"/>
              <a:t>interaction, </a:t>
            </a:r>
          </a:p>
          <a:p>
            <a:r>
              <a:rPr lang="en-US" dirty="0"/>
              <a:t>T</a:t>
            </a:r>
            <a:r>
              <a:rPr lang="en-US" dirty="0" smtClean="0"/>
              <a:t>he </a:t>
            </a:r>
            <a:r>
              <a:rPr lang="en-US" dirty="0"/>
              <a:t>second </a:t>
            </a:r>
            <a:r>
              <a:rPr lang="en-US" dirty="0" smtClean="0"/>
              <a:t>term: result </a:t>
            </a:r>
            <a:r>
              <a:rPr lang="en-US" dirty="0"/>
              <a:t>of the electron distribution in the </a:t>
            </a:r>
            <a:r>
              <a:rPr lang="en-US" dirty="0" smtClean="0"/>
              <a:t>system.</a:t>
            </a:r>
            <a:endParaRPr lang="en-US" dirty="0"/>
          </a:p>
        </p:txBody>
      </p:sp>
    </p:spTree>
    <p:extLst>
      <p:ext uri="{BB962C8B-B14F-4D97-AF65-F5344CB8AC3E}">
        <p14:creationId xmlns:p14="http://schemas.microsoft.com/office/powerpoint/2010/main" val="578736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r>
              <a:rPr lang="en-US" dirty="0" smtClean="0"/>
              <a:t>At equilibrium, the force is zero</a:t>
            </a:r>
          </a:p>
          <a:p>
            <a:endParaRPr lang="en-US" dirty="0"/>
          </a:p>
          <a:p>
            <a:endParaRPr lang="en-US" dirty="0" smtClean="0"/>
          </a:p>
          <a:p>
            <a:r>
              <a:rPr lang="en-US" dirty="0" smtClean="0"/>
              <a:t>Simply search for the root of f(x) = d g(x) /dx=0 (g(x) = -V(x))</a:t>
            </a:r>
          </a:p>
          <a:p>
            <a:r>
              <a:rPr lang="en-US" dirty="0" smtClean="0"/>
              <a:t>Sample code: use secant method to find the bond length of </a:t>
            </a:r>
            <a:r>
              <a:rPr lang="en-US" dirty="0" err="1" smtClean="0"/>
              <a:t>NaCl</a:t>
            </a:r>
            <a:r>
              <a:rPr lang="en-US" dirty="0" smtClean="0"/>
              <a:t>.</a:t>
            </a:r>
          </a:p>
          <a:p>
            <a:pPr lvl="1"/>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5352" t="59091" r="46746" b="33712"/>
          <a:stretch/>
        </p:blipFill>
        <p:spPr bwMode="auto">
          <a:xfrm>
            <a:off x="1187624" y="2348880"/>
            <a:ext cx="4460141" cy="10081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86627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40341" y="58847"/>
            <a:ext cx="4572000" cy="5262979"/>
          </a:xfrm>
          <a:prstGeom prst="rect">
            <a:avLst/>
          </a:prstGeom>
        </p:spPr>
        <p:txBody>
          <a:bodyPr>
            <a:spAutoFit/>
          </a:bodyPr>
          <a:lstStyle/>
          <a:p>
            <a:r>
              <a:rPr lang="en-US" sz="1600" b="1" dirty="0"/>
              <a:t>// An example of calculating the bond length of </a:t>
            </a:r>
            <a:r>
              <a:rPr lang="en-US" sz="1600" b="1" dirty="0" err="1"/>
              <a:t>NaCl</a:t>
            </a:r>
            <a:r>
              <a:rPr lang="en-US" sz="1600" b="1" dirty="0"/>
              <a:t>.</a:t>
            </a:r>
          </a:p>
          <a:p>
            <a:r>
              <a:rPr lang="en-US" sz="1600" b="1" dirty="0"/>
              <a:t>import </a:t>
            </a:r>
            <a:r>
              <a:rPr lang="en-US" sz="1600" b="1" dirty="0" err="1"/>
              <a:t>java.lang</a:t>
            </a:r>
            <a:r>
              <a:rPr lang="en-US" sz="1600" b="1" dirty="0"/>
              <a:t>.*;</a:t>
            </a:r>
          </a:p>
          <a:p>
            <a:r>
              <a:rPr lang="en-US" sz="1600" b="1" dirty="0"/>
              <a:t>public class Bond {</a:t>
            </a:r>
          </a:p>
          <a:p>
            <a:r>
              <a:rPr lang="pt-BR" sz="1600" b="1" dirty="0"/>
              <a:t>static final double e2 = 14.4, v0 = 1090, r0 = 0.33;</a:t>
            </a:r>
          </a:p>
          <a:p>
            <a:r>
              <a:rPr lang="en-US" sz="1600" b="1" dirty="0"/>
              <a:t>public static void main(String </a:t>
            </a:r>
            <a:r>
              <a:rPr lang="en-US" sz="1600" b="1" dirty="0" err="1"/>
              <a:t>argv</a:t>
            </a:r>
            <a:r>
              <a:rPr lang="en-US" sz="1600" b="1" dirty="0"/>
              <a:t>[]) {</a:t>
            </a:r>
          </a:p>
          <a:p>
            <a:r>
              <a:rPr lang="en-US" sz="1600" b="1" dirty="0"/>
              <a:t>double del = 1e-6, r = 2, </a:t>
            </a:r>
            <a:r>
              <a:rPr lang="en-US" sz="1600" b="1" dirty="0" err="1"/>
              <a:t>dr</a:t>
            </a:r>
            <a:r>
              <a:rPr lang="en-US" sz="1600" b="1" dirty="0"/>
              <a:t> = 0.1;</a:t>
            </a:r>
          </a:p>
          <a:p>
            <a:r>
              <a:rPr lang="en-US" sz="1600" b="1" dirty="0" err="1"/>
              <a:t>int</a:t>
            </a:r>
            <a:r>
              <a:rPr lang="en-US" sz="1600" b="1" dirty="0"/>
              <a:t> n = 20;</a:t>
            </a:r>
          </a:p>
          <a:p>
            <a:r>
              <a:rPr lang="pt-BR" sz="1600" b="1" dirty="0"/>
              <a:t>r = secant2(n, del, r, dr);</a:t>
            </a:r>
          </a:p>
          <a:p>
            <a:r>
              <a:rPr lang="en-US" sz="1600" b="1" dirty="0" err="1"/>
              <a:t>System.out.println</a:t>
            </a:r>
            <a:r>
              <a:rPr lang="en-US" sz="1600" b="1" dirty="0"/>
              <a:t>("The bond length is " + r +</a:t>
            </a:r>
          </a:p>
          <a:p>
            <a:r>
              <a:rPr lang="en-US" sz="1600" b="1" dirty="0"/>
              <a:t>" angstroms");</a:t>
            </a:r>
          </a:p>
          <a:p>
            <a:r>
              <a:rPr lang="en-US" sz="1600" b="1" dirty="0"/>
              <a:t>}</a:t>
            </a:r>
          </a:p>
          <a:p>
            <a:r>
              <a:rPr lang="en-US" sz="1600" b="1" dirty="0"/>
              <a:t>// Method to carry out the secant search for the</a:t>
            </a:r>
          </a:p>
          <a:p>
            <a:r>
              <a:rPr lang="en-US" sz="1600" b="1" dirty="0"/>
              <a:t>// maximum of g(x) via the root of f(x)=dg(x)/dx=0.</a:t>
            </a:r>
          </a:p>
          <a:p>
            <a:r>
              <a:rPr lang="en-US" sz="1600" b="1" dirty="0"/>
              <a:t>public static double secant2(</a:t>
            </a:r>
            <a:r>
              <a:rPr lang="en-US" sz="1600" b="1" dirty="0" err="1"/>
              <a:t>int</a:t>
            </a:r>
            <a:r>
              <a:rPr lang="en-US" sz="1600" b="1" dirty="0"/>
              <a:t> n, double del,</a:t>
            </a:r>
          </a:p>
          <a:p>
            <a:r>
              <a:rPr lang="en-US" sz="1600" b="1" dirty="0"/>
              <a:t>double x, double dx) {</a:t>
            </a:r>
          </a:p>
          <a:p>
            <a:r>
              <a:rPr lang="en-US" sz="1600" b="1" dirty="0" err="1"/>
              <a:t>int</a:t>
            </a:r>
            <a:r>
              <a:rPr lang="en-US" sz="1600" b="1" dirty="0"/>
              <a:t> k = 0;</a:t>
            </a:r>
          </a:p>
          <a:p>
            <a:r>
              <a:rPr lang="fr-FR" sz="1600" b="1" dirty="0"/>
              <a:t>double x1 = </a:t>
            </a:r>
            <a:r>
              <a:rPr lang="fr-FR" sz="1600" b="1" dirty="0" err="1"/>
              <a:t>x+dx</a:t>
            </a:r>
            <a:r>
              <a:rPr lang="fr-FR" sz="1600" b="1" dirty="0"/>
              <a:t>, x2 = 0;</a:t>
            </a:r>
          </a:p>
          <a:p>
            <a:r>
              <a:rPr lang="en-US" sz="1600" b="1" dirty="0"/>
              <a:t>double g0 = g(x);</a:t>
            </a:r>
          </a:p>
          <a:p>
            <a:r>
              <a:rPr lang="en-US" sz="1600" b="1" dirty="0"/>
              <a:t>double g1 = g(x1);</a:t>
            </a:r>
          </a:p>
          <a:p>
            <a:r>
              <a:rPr lang="en-US" sz="1600" b="1" dirty="0"/>
              <a:t>if (g1 &gt; g0) x1 = x-dx;</a:t>
            </a:r>
            <a:endParaRPr lang="en-US" sz="1600" dirty="0"/>
          </a:p>
        </p:txBody>
      </p:sp>
      <p:sp>
        <p:nvSpPr>
          <p:cNvPr id="6" name="矩形 5"/>
          <p:cNvSpPr/>
          <p:nvPr/>
        </p:nvSpPr>
        <p:spPr>
          <a:xfrm>
            <a:off x="4612340" y="58847"/>
            <a:ext cx="4531659" cy="6247864"/>
          </a:xfrm>
          <a:prstGeom prst="rect">
            <a:avLst/>
          </a:prstGeom>
        </p:spPr>
        <p:txBody>
          <a:bodyPr wrap="square">
            <a:spAutoFit/>
          </a:bodyPr>
          <a:lstStyle/>
          <a:p>
            <a:r>
              <a:rPr lang="en-US" sz="1600" b="1" dirty="0"/>
              <a:t>while ((</a:t>
            </a:r>
            <a:r>
              <a:rPr lang="en-US" sz="1600" b="1" dirty="0" err="1"/>
              <a:t>Math.abs</a:t>
            </a:r>
            <a:r>
              <a:rPr lang="en-US" sz="1600" b="1" dirty="0"/>
              <a:t>(dx)&gt;del) &amp;&amp; (k&lt;n)) {</a:t>
            </a:r>
          </a:p>
          <a:p>
            <a:r>
              <a:rPr lang="en-US" sz="1600" b="1" dirty="0"/>
              <a:t>double d = f(x1)-f(x);</a:t>
            </a:r>
          </a:p>
          <a:p>
            <a:r>
              <a:rPr lang="en-US" sz="1600" b="1" dirty="0"/>
              <a:t>dx = -(x1-x)*f(x1)/d;</a:t>
            </a:r>
          </a:p>
          <a:p>
            <a:r>
              <a:rPr lang="en-US" sz="1600" b="1" dirty="0"/>
              <a:t>x2 = x1+dx;</a:t>
            </a:r>
          </a:p>
          <a:p>
            <a:r>
              <a:rPr lang="en-US" sz="1600" b="1" dirty="0"/>
              <a:t>double g2 = g(x2);</a:t>
            </a:r>
          </a:p>
          <a:p>
            <a:r>
              <a:rPr lang="en-US" sz="1600" b="1" dirty="0"/>
              <a:t>if (g2 &gt; g1) x2 = x1-dx;</a:t>
            </a:r>
          </a:p>
          <a:p>
            <a:r>
              <a:rPr lang="en-US" sz="1600" b="1" dirty="0"/>
              <a:t>x = x1;</a:t>
            </a:r>
          </a:p>
          <a:p>
            <a:r>
              <a:rPr lang="en-US" sz="1600" b="1" dirty="0"/>
              <a:t>x1 = x2;</a:t>
            </a:r>
          </a:p>
          <a:p>
            <a:r>
              <a:rPr lang="en-US" sz="1600" b="1" dirty="0"/>
              <a:t>g1 = g2;</a:t>
            </a:r>
          </a:p>
          <a:p>
            <a:r>
              <a:rPr lang="en-US" sz="1600" b="1" dirty="0"/>
              <a:t>k++;</a:t>
            </a:r>
          </a:p>
          <a:p>
            <a:r>
              <a:rPr lang="en-US" sz="1600" b="1" dirty="0"/>
              <a:t>}</a:t>
            </a:r>
          </a:p>
          <a:p>
            <a:r>
              <a:rPr lang="en-US" sz="1600" b="1" dirty="0"/>
              <a:t>if (k==n) </a:t>
            </a:r>
            <a:r>
              <a:rPr lang="en-US" sz="1600" b="1" dirty="0" err="1"/>
              <a:t>System.out.println</a:t>
            </a:r>
            <a:r>
              <a:rPr lang="en-US" sz="1600" b="1" dirty="0"/>
              <a:t>("Convergence not" +</a:t>
            </a:r>
          </a:p>
          <a:p>
            <a:r>
              <a:rPr lang="en-US" sz="1600" b="1" dirty="0"/>
              <a:t>" found after " + n + " iterations");</a:t>
            </a:r>
          </a:p>
          <a:p>
            <a:r>
              <a:rPr lang="en-US" sz="1600" b="1" dirty="0"/>
              <a:t>return x1;</a:t>
            </a:r>
          </a:p>
          <a:p>
            <a:r>
              <a:rPr lang="en-US" sz="1600" b="1" dirty="0" smtClean="0"/>
              <a:t>}</a:t>
            </a:r>
          </a:p>
          <a:p>
            <a:r>
              <a:rPr lang="en-US" sz="1600" b="1" dirty="0"/>
              <a:t>// Method to provide function g(x)=-e2/x+v0*</a:t>
            </a:r>
            <a:r>
              <a:rPr lang="en-US" sz="1600" b="1" dirty="0" err="1"/>
              <a:t>exp</a:t>
            </a:r>
            <a:r>
              <a:rPr lang="en-US" sz="1600" b="1" dirty="0"/>
              <a:t>(-x/r0).</a:t>
            </a:r>
          </a:p>
          <a:p>
            <a:r>
              <a:rPr lang="en-US" sz="1600" b="1" dirty="0"/>
              <a:t>public static double g(double x) {</a:t>
            </a:r>
          </a:p>
          <a:p>
            <a:r>
              <a:rPr lang="en-US" sz="1600" b="1" dirty="0"/>
              <a:t>return -e2/x+v0*</a:t>
            </a:r>
            <a:r>
              <a:rPr lang="en-US" sz="1600" b="1" dirty="0" err="1"/>
              <a:t>Math.exp</a:t>
            </a:r>
            <a:r>
              <a:rPr lang="en-US" sz="1600" b="1" dirty="0"/>
              <a:t>(-x/r0);</a:t>
            </a:r>
          </a:p>
          <a:p>
            <a:r>
              <a:rPr lang="en-US" sz="1600" b="1" dirty="0"/>
              <a:t>}</a:t>
            </a:r>
          </a:p>
          <a:p>
            <a:r>
              <a:rPr lang="en-US" sz="1600" b="1" dirty="0"/>
              <a:t>// Method to provide function f(x)=-dg(x)/dx.</a:t>
            </a:r>
          </a:p>
          <a:p>
            <a:r>
              <a:rPr lang="en-US" sz="1600" b="1" dirty="0"/>
              <a:t>public static double f(double x) {</a:t>
            </a:r>
          </a:p>
          <a:p>
            <a:r>
              <a:rPr lang="pt-BR" sz="1600" b="1" dirty="0"/>
              <a:t>return -e2/(x*x)+v0*Math.exp(-x/r0)/r0;</a:t>
            </a:r>
          </a:p>
          <a:p>
            <a:r>
              <a:rPr lang="en-US" sz="1600" b="1" dirty="0"/>
              <a:t>}</a:t>
            </a:r>
          </a:p>
          <a:p>
            <a:r>
              <a:rPr lang="en-US" sz="1600" b="1" dirty="0"/>
              <a:t>}</a:t>
            </a:r>
            <a:endParaRPr lang="en-US" sz="1600" dirty="0"/>
          </a:p>
        </p:txBody>
      </p:sp>
    </p:spTree>
    <p:extLst>
      <p:ext uri="{BB962C8B-B14F-4D97-AF65-F5344CB8AC3E}">
        <p14:creationId xmlns:p14="http://schemas.microsoft.com/office/powerpoint/2010/main" val="19468513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r>
              <a:rPr lang="en-US" dirty="0"/>
              <a:t>The bond length obtained from the above program is </a:t>
            </a:r>
            <a:r>
              <a:rPr lang="en-US" dirty="0" smtClean="0"/>
              <a:t>2</a:t>
            </a:r>
            <a:r>
              <a:rPr lang="en-US" i="1" dirty="0" smtClean="0"/>
              <a:t>.</a:t>
            </a:r>
            <a:r>
              <a:rPr lang="en-US" dirty="0" smtClean="0"/>
              <a:t>36 A.</a:t>
            </a:r>
          </a:p>
          <a:p>
            <a:r>
              <a:rPr lang="en-US" dirty="0" smtClean="0"/>
              <a:t>One important issue </a:t>
            </a:r>
            <a:r>
              <a:rPr lang="en-US" dirty="0"/>
              <a:t>is that in many </a:t>
            </a:r>
            <a:r>
              <a:rPr lang="en-US" dirty="0" smtClean="0"/>
              <a:t>cases we </a:t>
            </a:r>
            <a:r>
              <a:rPr lang="en-US" dirty="0"/>
              <a:t>do not have the explicit </a:t>
            </a:r>
            <a:r>
              <a:rPr lang="en-US" dirty="0" smtClean="0"/>
              <a:t>function </a:t>
            </a:r>
            <a:r>
              <a:rPr lang="en-US" i="1" dirty="0" smtClean="0"/>
              <a:t>f </a:t>
            </a:r>
            <a:r>
              <a:rPr lang="en-US" dirty="0"/>
              <a:t>(</a:t>
            </a:r>
            <a:r>
              <a:rPr lang="en-US" i="1" dirty="0"/>
              <a:t>x</a:t>
            </a:r>
            <a:r>
              <a:rPr lang="en-US" dirty="0"/>
              <a:t>) = </a:t>
            </a:r>
            <a:r>
              <a:rPr lang="en-US" i="1" dirty="0" smtClean="0"/>
              <a:t>g’</a:t>
            </a:r>
            <a:r>
              <a:rPr lang="en-US" dirty="0" smtClean="0"/>
              <a:t>(</a:t>
            </a:r>
            <a:r>
              <a:rPr lang="en-US" i="1" dirty="0"/>
              <a:t>x</a:t>
            </a:r>
            <a:r>
              <a:rPr lang="en-US" dirty="0"/>
              <a:t>) </a:t>
            </a:r>
            <a:endParaRPr lang="en-US" dirty="0" smtClean="0"/>
          </a:p>
          <a:p>
            <a:r>
              <a:rPr lang="en-US" dirty="0" smtClean="0"/>
              <a:t>if </a:t>
            </a:r>
            <a:r>
              <a:rPr lang="en-US" i="1" dirty="0"/>
              <a:t>g</a:t>
            </a:r>
            <a:r>
              <a:rPr lang="en-US" dirty="0"/>
              <a:t>(</a:t>
            </a:r>
            <a:r>
              <a:rPr lang="en-US" i="1" dirty="0"/>
              <a:t>x</a:t>
            </a:r>
            <a:r>
              <a:rPr lang="en-US" dirty="0"/>
              <a:t>) is not an explicit function of </a:t>
            </a:r>
            <a:r>
              <a:rPr lang="en-US" i="1" dirty="0"/>
              <a:t>x</a:t>
            </a:r>
            <a:r>
              <a:rPr lang="en-US" dirty="0"/>
              <a:t>. </a:t>
            </a:r>
            <a:endParaRPr lang="en-US" dirty="0" smtClean="0"/>
          </a:p>
          <a:p>
            <a:r>
              <a:rPr lang="en-US" dirty="0"/>
              <a:t>W</a:t>
            </a:r>
            <a:r>
              <a:rPr lang="en-US" dirty="0" smtClean="0"/>
              <a:t>e </a:t>
            </a:r>
            <a:r>
              <a:rPr lang="en-US" dirty="0"/>
              <a:t>can </a:t>
            </a:r>
            <a:r>
              <a:rPr lang="en-US" dirty="0" smtClean="0"/>
              <a:t>construct the </a:t>
            </a:r>
            <a:r>
              <a:rPr lang="en-US" dirty="0"/>
              <a:t>first-order and second-order derivatives </a:t>
            </a:r>
            <a:r>
              <a:rPr lang="en-US" dirty="0" smtClean="0"/>
              <a:t>numerically.</a:t>
            </a:r>
            <a:endParaRPr lang="en-US" dirty="0"/>
          </a:p>
        </p:txBody>
      </p:sp>
    </p:spTree>
    <p:extLst>
      <p:ext uri="{BB962C8B-B14F-4D97-AF65-F5344CB8AC3E}">
        <p14:creationId xmlns:p14="http://schemas.microsoft.com/office/powerpoint/2010/main" val="193293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Steepest de</a:t>
            </a:r>
            <a:r>
              <a:rPr lang="en-US" altLang="zh-CN" dirty="0" smtClean="0"/>
              <a:t>s</a:t>
            </a:r>
            <a:r>
              <a:rPr lang="en-US" dirty="0" smtClean="0"/>
              <a:t>cent method</a:t>
            </a:r>
            <a:endParaRPr lang="en-US" dirty="0"/>
          </a:p>
        </p:txBody>
      </p:sp>
      <p:sp>
        <p:nvSpPr>
          <p:cNvPr id="3" name="内容占位符 2"/>
          <p:cNvSpPr>
            <a:spLocks noGrp="1"/>
          </p:cNvSpPr>
          <p:nvPr>
            <p:ph idx="1"/>
          </p:nvPr>
        </p:nvSpPr>
        <p:spPr/>
        <p:txBody>
          <a:bodyPr>
            <a:normAutofit fontScale="92500" lnSpcReduction="10000"/>
          </a:bodyPr>
          <a:lstStyle/>
          <a:p>
            <a:r>
              <a:rPr lang="en-US" dirty="0"/>
              <a:t>In the </a:t>
            </a:r>
            <a:r>
              <a:rPr lang="en-US" dirty="0" smtClean="0"/>
              <a:t>sample </a:t>
            </a:r>
            <a:r>
              <a:rPr lang="en-US" dirty="0"/>
              <a:t>program above, the search process is forced to move along the</a:t>
            </a:r>
          </a:p>
          <a:p>
            <a:pPr marL="0" indent="0">
              <a:buNone/>
            </a:pPr>
            <a:r>
              <a:rPr lang="en-US" dirty="0" smtClean="0"/>
              <a:t>   direction </a:t>
            </a:r>
            <a:r>
              <a:rPr lang="en-US" dirty="0"/>
              <a:t>of descending the function </a:t>
            </a:r>
            <a:r>
              <a:rPr lang="en-US" i="1" dirty="0"/>
              <a:t>g</a:t>
            </a:r>
            <a:r>
              <a:rPr lang="en-US" dirty="0"/>
              <a:t>(</a:t>
            </a:r>
            <a:r>
              <a:rPr lang="en-US" i="1" dirty="0"/>
              <a:t>x</a:t>
            </a:r>
            <a:r>
              <a:rPr lang="en-US" dirty="0"/>
              <a:t>) when looking for a minimum. </a:t>
            </a:r>
            <a:endParaRPr lang="en-US" dirty="0" smtClean="0"/>
          </a:p>
          <a:p>
            <a:r>
              <a:rPr lang="en-US" i="1" dirty="0" smtClean="0"/>
              <a:t>x</a:t>
            </a:r>
            <a:r>
              <a:rPr lang="en-US" i="1" baseline="-25000" dirty="0" smtClean="0"/>
              <a:t>k</a:t>
            </a:r>
            <a:r>
              <a:rPr lang="en-US" baseline="-25000" dirty="0" smtClean="0"/>
              <a:t>+1</a:t>
            </a:r>
            <a:r>
              <a:rPr lang="en-US" dirty="0" smtClean="0"/>
              <a:t> </a:t>
            </a:r>
            <a:r>
              <a:rPr lang="en-US" dirty="0"/>
              <a:t>= </a:t>
            </a:r>
            <a:r>
              <a:rPr lang="en-US" i="1" dirty="0" smtClean="0"/>
              <a:t>x</a:t>
            </a:r>
            <a:r>
              <a:rPr lang="en-US" i="1" baseline="-25000" dirty="0"/>
              <a:t>k</a:t>
            </a:r>
            <a:r>
              <a:rPr lang="en-US" i="1" dirty="0" smtClean="0"/>
              <a:t> </a:t>
            </a:r>
            <a:r>
              <a:rPr lang="en-US" dirty="0"/>
              <a:t>+ </a:t>
            </a:r>
            <a:r>
              <a:rPr lang="el-GR" dirty="0" smtClean="0"/>
              <a:t>Δ</a:t>
            </a:r>
            <a:r>
              <a:rPr lang="en-US" i="1" dirty="0" smtClean="0"/>
              <a:t>x</a:t>
            </a:r>
            <a:r>
              <a:rPr lang="en-US" i="1" baseline="-25000" dirty="0" smtClean="0"/>
              <a:t>k</a:t>
            </a:r>
            <a:r>
              <a:rPr lang="en-US" i="1" dirty="0" smtClean="0"/>
              <a:t> </a:t>
            </a:r>
            <a:r>
              <a:rPr lang="en-US" dirty="0"/>
              <a:t>, the increment </a:t>
            </a:r>
            <a:r>
              <a:rPr lang="el-GR" dirty="0" smtClean="0"/>
              <a:t>Δ</a:t>
            </a:r>
            <a:r>
              <a:rPr lang="en-US" i="1" dirty="0" smtClean="0"/>
              <a:t>x</a:t>
            </a:r>
            <a:r>
              <a:rPr lang="en-US" i="1" baseline="-25000" dirty="0" smtClean="0"/>
              <a:t>k</a:t>
            </a:r>
            <a:r>
              <a:rPr lang="en-US" i="1" dirty="0" smtClean="0"/>
              <a:t> </a:t>
            </a:r>
            <a:r>
              <a:rPr lang="en-US" dirty="0"/>
              <a:t>has the sign opposite to </a:t>
            </a:r>
            <a:r>
              <a:rPr lang="en-US" i="1" dirty="0" smtClean="0"/>
              <a:t>g’</a:t>
            </a:r>
            <a:r>
              <a:rPr lang="en-US" dirty="0" smtClean="0"/>
              <a:t>(</a:t>
            </a:r>
            <a:r>
              <a:rPr lang="en-US" i="1" dirty="0" smtClean="0"/>
              <a:t>x</a:t>
            </a:r>
            <a:r>
              <a:rPr lang="en-US" i="1" baseline="-25000" dirty="0"/>
              <a:t>k</a:t>
            </a:r>
            <a:r>
              <a:rPr lang="en-US" i="1" dirty="0" smtClean="0"/>
              <a:t> </a:t>
            </a:r>
            <a:r>
              <a:rPr lang="en-US" dirty="0"/>
              <a:t>).</a:t>
            </a:r>
          </a:p>
          <a:p>
            <a:r>
              <a:rPr lang="en-US" dirty="0" smtClean="0"/>
              <a:t>An </a:t>
            </a:r>
            <a:r>
              <a:rPr lang="en-US" dirty="0"/>
              <a:t>update scheme can be formulated as</a:t>
            </a:r>
          </a:p>
          <a:p>
            <a:r>
              <a:rPr lang="en-US" i="1" dirty="0" smtClean="0"/>
              <a:t>X</a:t>
            </a:r>
            <a:r>
              <a:rPr lang="en-US" i="1" baseline="-25000" dirty="0" smtClean="0"/>
              <a:t>k</a:t>
            </a:r>
            <a:r>
              <a:rPr lang="en-US" altLang="zh-CN" i="1" baseline="-25000" dirty="0" smtClean="0"/>
              <a:t>+1</a:t>
            </a:r>
            <a:r>
              <a:rPr lang="en-US" dirty="0" smtClean="0"/>
              <a:t> </a:t>
            </a:r>
            <a:r>
              <a:rPr lang="en-US" dirty="0"/>
              <a:t>= </a:t>
            </a:r>
            <a:r>
              <a:rPr lang="en-US" i="1" dirty="0" smtClean="0"/>
              <a:t>x</a:t>
            </a:r>
            <a:r>
              <a:rPr lang="en-US" i="1" baseline="-25000" dirty="0"/>
              <a:t>k</a:t>
            </a:r>
            <a:r>
              <a:rPr lang="en-US" i="1" dirty="0" smtClean="0"/>
              <a:t> </a:t>
            </a:r>
            <a:r>
              <a:rPr lang="en-US" dirty="0"/>
              <a:t>+ </a:t>
            </a:r>
            <a:r>
              <a:rPr lang="el-GR" dirty="0" smtClean="0"/>
              <a:t>Δ</a:t>
            </a:r>
            <a:r>
              <a:rPr lang="en-US" i="1" dirty="0" smtClean="0"/>
              <a:t>x</a:t>
            </a:r>
            <a:r>
              <a:rPr lang="en-US" i="1" baseline="-25000" dirty="0" smtClean="0"/>
              <a:t>k</a:t>
            </a:r>
            <a:r>
              <a:rPr lang="en-US" i="1" dirty="0" smtClean="0"/>
              <a:t> </a:t>
            </a:r>
            <a:r>
              <a:rPr lang="en-US" dirty="0"/>
              <a:t>= </a:t>
            </a:r>
            <a:r>
              <a:rPr lang="en-US" i="1" dirty="0" smtClean="0"/>
              <a:t>x</a:t>
            </a:r>
            <a:r>
              <a:rPr lang="en-US" i="1" baseline="-25000" dirty="0"/>
              <a:t>k</a:t>
            </a:r>
            <a:r>
              <a:rPr lang="en-US" i="1" dirty="0" smtClean="0"/>
              <a:t> </a:t>
            </a:r>
            <a:r>
              <a:rPr lang="en-US" dirty="0"/>
              <a:t>− </a:t>
            </a:r>
            <a:r>
              <a:rPr lang="en-US" i="1" dirty="0" smtClean="0"/>
              <a:t>ag’</a:t>
            </a:r>
            <a:r>
              <a:rPr lang="en-US" dirty="0" smtClean="0"/>
              <a:t>(</a:t>
            </a:r>
            <a:r>
              <a:rPr lang="en-US" i="1" dirty="0" smtClean="0"/>
              <a:t>x</a:t>
            </a:r>
            <a:r>
              <a:rPr lang="en-US" i="1" baseline="-25000" dirty="0" smtClean="0"/>
              <a:t>k</a:t>
            </a:r>
            <a:r>
              <a:rPr lang="en-US" i="1" dirty="0" smtClean="0"/>
              <a:t> </a:t>
            </a:r>
            <a:r>
              <a:rPr lang="en-US" dirty="0"/>
              <a:t>)</a:t>
            </a:r>
            <a:r>
              <a:rPr lang="en-US" i="1" dirty="0"/>
              <a:t>, </a:t>
            </a:r>
            <a:endParaRPr lang="en-US" dirty="0"/>
          </a:p>
          <a:p>
            <a:r>
              <a:rPr lang="en-US" i="1" dirty="0" smtClean="0"/>
              <a:t>a </a:t>
            </a:r>
            <a:r>
              <a:rPr lang="en-US" dirty="0" smtClean="0"/>
              <a:t>is </a:t>
            </a:r>
            <a:r>
              <a:rPr lang="en-US" dirty="0"/>
              <a:t>a positive, small, and adjustable parameter. </a:t>
            </a:r>
            <a:endParaRPr lang="en-US" dirty="0" smtClean="0"/>
          </a:p>
        </p:txBody>
      </p:sp>
    </p:spTree>
    <p:extLst>
      <p:ext uri="{BB962C8B-B14F-4D97-AF65-F5344CB8AC3E}">
        <p14:creationId xmlns:p14="http://schemas.microsoft.com/office/powerpoint/2010/main" val="4286858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85000" lnSpcReduction="20000"/>
          </a:bodyPr>
          <a:lstStyle/>
          <a:p>
            <a:r>
              <a:rPr lang="en-US" dirty="0"/>
              <a:t>In a multivariable case</a:t>
            </a:r>
          </a:p>
          <a:p>
            <a:r>
              <a:rPr lang="en-US" b="1" dirty="0"/>
              <a:t>X</a:t>
            </a:r>
            <a:r>
              <a:rPr lang="en-US" i="1" baseline="-25000" dirty="0"/>
              <a:t>k+1</a:t>
            </a:r>
            <a:r>
              <a:rPr lang="en-US" dirty="0"/>
              <a:t> = </a:t>
            </a:r>
            <a:r>
              <a:rPr lang="en-US" b="1" dirty="0" err="1"/>
              <a:t>x</a:t>
            </a:r>
            <a:r>
              <a:rPr lang="en-US" i="1" baseline="-25000" dirty="0" err="1"/>
              <a:t>k</a:t>
            </a:r>
            <a:r>
              <a:rPr lang="en-US" i="1" dirty="0"/>
              <a:t> </a:t>
            </a:r>
            <a:r>
              <a:rPr lang="en-US" dirty="0"/>
              <a:t>+ </a:t>
            </a:r>
            <a:r>
              <a:rPr lang="el-GR" dirty="0"/>
              <a:t>Δ</a:t>
            </a:r>
            <a:r>
              <a:rPr lang="en-US" b="1" dirty="0" err="1"/>
              <a:t>x</a:t>
            </a:r>
            <a:r>
              <a:rPr lang="en-US" i="1" baseline="-25000" dirty="0" err="1"/>
              <a:t>k</a:t>
            </a:r>
            <a:r>
              <a:rPr lang="en-US" i="1" dirty="0"/>
              <a:t> </a:t>
            </a:r>
            <a:r>
              <a:rPr lang="en-US" dirty="0"/>
              <a:t>= </a:t>
            </a:r>
            <a:r>
              <a:rPr lang="en-US" b="1" dirty="0" err="1"/>
              <a:t>x</a:t>
            </a:r>
            <a:r>
              <a:rPr lang="en-US" i="1" baseline="-25000" dirty="0" err="1"/>
              <a:t>k</a:t>
            </a:r>
            <a:r>
              <a:rPr lang="en-US" i="1" dirty="0"/>
              <a:t> </a:t>
            </a:r>
            <a:r>
              <a:rPr lang="en-US" dirty="0"/>
              <a:t>− </a:t>
            </a:r>
            <a:r>
              <a:rPr lang="en-US" i="1" dirty="0" err="1"/>
              <a:t>a</a:t>
            </a:r>
            <a:r>
              <a:rPr lang="en-US" b="1" i="1" dirty="0" err="1"/>
              <a:t>∇</a:t>
            </a:r>
            <a:r>
              <a:rPr lang="en-US" i="1" dirty="0" err="1"/>
              <a:t>g</a:t>
            </a:r>
            <a:r>
              <a:rPr lang="en-US" dirty="0"/>
              <a:t>(</a:t>
            </a:r>
            <a:r>
              <a:rPr lang="en-US" b="1" dirty="0" err="1"/>
              <a:t>x</a:t>
            </a:r>
            <a:r>
              <a:rPr lang="en-US" i="1" baseline="-25000" dirty="0" err="1"/>
              <a:t>k</a:t>
            </a:r>
            <a:r>
              <a:rPr lang="en-US" i="1" dirty="0"/>
              <a:t> </a:t>
            </a:r>
            <a:r>
              <a:rPr lang="en-US" dirty="0"/>
              <a:t>)</a:t>
            </a:r>
            <a:r>
              <a:rPr lang="en-US" i="1" dirty="0"/>
              <a:t>/</a:t>
            </a:r>
            <a:r>
              <a:rPr lang="en-US" dirty="0"/>
              <a:t>|</a:t>
            </a:r>
            <a:r>
              <a:rPr lang="en-US" b="1" i="1" dirty="0"/>
              <a:t>∇</a:t>
            </a:r>
            <a:r>
              <a:rPr lang="en-US" i="1" dirty="0"/>
              <a:t>g</a:t>
            </a:r>
            <a:r>
              <a:rPr lang="en-US" dirty="0"/>
              <a:t>(</a:t>
            </a:r>
            <a:r>
              <a:rPr lang="en-US" b="1" dirty="0" err="1"/>
              <a:t>x</a:t>
            </a:r>
            <a:r>
              <a:rPr lang="en-US" i="1" baseline="-25000" dirty="0" err="1"/>
              <a:t>k</a:t>
            </a:r>
            <a:r>
              <a:rPr lang="en-US" i="1" dirty="0"/>
              <a:t> </a:t>
            </a:r>
            <a:r>
              <a:rPr lang="en-US" dirty="0"/>
              <a:t>)|</a:t>
            </a:r>
            <a:r>
              <a:rPr lang="en-US" i="1" dirty="0"/>
              <a:t>, </a:t>
            </a:r>
            <a:endParaRPr lang="en-US" dirty="0"/>
          </a:p>
          <a:p>
            <a:r>
              <a:rPr lang="en-US" dirty="0"/>
              <a:t>where </a:t>
            </a:r>
            <a:r>
              <a:rPr lang="en-US" b="1" dirty="0"/>
              <a:t>x </a:t>
            </a:r>
            <a:r>
              <a:rPr lang="en-US" dirty="0"/>
              <a:t>= (</a:t>
            </a:r>
            <a:r>
              <a:rPr lang="en-US" i="1" dirty="0"/>
              <a:t>x</a:t>
            </a:r>
            <a:r>
              <a:rPr lang="en-US" dirty="0"/>
              <a:t>1</a:t>
            </a:r>
            <a:r>
              <a:rPr lang="en-US" i="1" dirty="0"/>
              <a:t>, x</a:t>
            </a:r>
            <a:r>
              <a:rPr lang="en-US" dirty="0"/>
              <a:t>2</a:t>
            </a:r>
            <a:r>
              <a:rPr lang="en-US" i="1" dirty="0"/>
              <a:t>, . . . , x</a:t>
            </a:r>
            <a:r>
              <a:rPr lang="en-US" i="1" baseline="-25000" dirty="0"/>
              <a:t>l</a:t>
            </a:r>
            <a:r>
              <a:rPr lang="en-US" i="1" dirty="0"/>
              <a:t> </a:t>
            </a:r>
            <a:r>
              <a:rPr lang="en-US" dirty="0"/>
              <a:t>) and </a:t>
            </a:r>
            <a:r>
              <a:rPr lang="en-US" b="1" i="1" dirty="0"/>
              <a:t>∇</a:t>
            </a:r>
            <a:r>
              <a:rPr lang="en-US" i="1" dirty="0"/>
              <a:t>g</a:t>
            </a:r>
            <a:r>
              <a:rPr lang="en-US" dirty="0"/>
              <a:t>(</a:t>
            </a:r>
            <a:r>
              <a:rPr lang="en-US" b="1" dirty="0"/>
              <a:t>x</a:t>
            </a:r>
            <a:r>
              <a:rPr lang="en-US" dirty="0"/>
              <a:t>) = (</a:t>
            </a:r>
            <a:r>
              <a:rPr lang="en-US" i="1" dirty="0"/>
              <a:t>∂g/∂x</a:t>
            </a:r>
            <a:r>
              <a:rPr lang="en-US" dirty="0"/>
              <a:t>1</a:t>
            </a:r>
            <a:r>
              <a:rPr lang="en-US" i="1" dirty="0"/>
              <a:t>, ∂g/∂x</a:t>
            </a:r>
            <a:r>
              <a:rPr lang="en-US" dirty="0"/>
              <a:t>2</a:t>
            </a:r>
            <a:r>
              <a:rPr lang="en-US" i="1" dirty="0"/>
              <a:t>, . . . , ∂g/∂xl </a:t>
            </a:r>
            <a:r>
              <a:rPr lang="en-US" dirty="0"/>
              <a:t>).</a:t>
            </a:r>
          </a:p>
          <a:p>
            <a:r>
              <a:rPr lang="en-US" dirty="0"/>
              <a:t>Note that step </a:t>
            </a:r>
            <a:r>
              <a:rPr lang="en-US" b="1" dirty="0" err="1"/>
              <a:t>x</a:t>
            </a:r>
            <a:r>
              <a:rPr lang="en-US" i="1" baseline="-25000" dirty="0" err="1"/>
              <a:t>k</a:t>
            </a:r>
            <a:r>
              <a:rPr lang="en-US" i="1" dirty="0"/>
              <a:t> </a:t>
            </a:r>
            <a:r>
              <a:rPr lang="en-US" dirty="0"/>
              <a:t>here is scaled by |</a:t>
            </a:r>
            <a:r>
              <a:rPr lang="en-US" b="1" i="1" dirty="0"/>
              <a:t>∇</a:t>
            </a:r>
            <a:r>
              <a:rPr lang="en-US" i="1" dirty="0"/>
              <a:t>g</a:t>
            </a:r>
            <a:r>
              <a:rPr lang="en-US" dirty="0"/>
              <a:t>(</a:t>
            </a:r>
            <a:r>
              <a:rPr lang="en-US" b="1" dirty="0" err="1"/>
              <a:t>x</a:t>
            </a:r>
            <a:r>
              <a:rPr lang="en-US" i="1" baseline="-25000" dirty="0" err="1"/>
              <a:t>k</a:t>
            </a:r>
            <a:r>
              <a:rPr lang="en-US" i="1" dirty="0"/>
              <a:t> </a:t>
            </a:r>
            <a:r>
              <a:rPr lang="en-US" dirty="0"/>
              <a:t>)| and is forced to move toward the</a:t>
            </a:r>
          </a:p>
          <a:p>
            <a:pPr marL="0" indent="0">
              <a:buNone/>
            </a:pPr>
            <a:r>
              <a:rPr lang="en-US" dirty="0"/>
              <a:t>       direction of the steepest descent. =&gt; </a:t>
            </a:r>
            <a:r>
              <a:rPr lang="en-US" i="1" dirty="0"/>
              <a:t>steepest descent method</a:t>
            </a:r>
            <a:r>
              <a:rPr lang="en-US" dirty="0"/>
              <a:t>. </a:t>
            </a:r>
          </a:p>
          <a:p>
            <a:r>
              <a:rPr lang="en-US" dirty="0"/>
              <a:t>One example: an implementation of such a scheme to</a:t>
            </a:r>
          </a:p>
          <a:p>
            <a:r>
              <a:rPr lang="en-US" dirty="0"/>
              <a:t>search for the minimum of the function </a:t>
            </a:r>
            <a:r>
              <a:rPr lang="en-US" i="1" dirty="0"/>
              <a:t>g</a:t>
            </a:r>
            <a:r>
              <a:rPr lang="en-US" dirty="0"/>
              <a:t>(</a:t>
            </a:r>
            <a:r>
              <a:rPr lang="en-US" i="1" dirty="0"/>
              <a:t>x, y</a:t>
            </a:r>
            <a:r>
              <a:rPr lang="en-US" dirty="0"/>
              <a:t>) = (</a:t>
            </a:r>
            <a:r>
              <a:rPr lang="en-US" i="1" dirty="0"/>
              <a:t>x </a:t>
            </a:r>
            <a:r>
              <a:rPr lang="en-US" dirty="0"/>
              <a:t>− 1</a:t>
            </a:r>
            <a:r>
              <a:rPr lang="en-US" dirty="0" smtClean="0"/>
              <a:t>) </a:t>
            </a:r>
            <a:r>
              <a:rPr lang="en-US" baseline="30000" dirty="0" smtClean="0"/>
              <a:t>2</a:t>
            </a:r>
            <a:r>
              <a:rPr lang="en-US" dirty="0" smtClean="0"/>
              <a:t> </a:t>
            </a:r>
            <a:r>
              <a:rPr lang="en-US" i="1" dirty="0" err="1"/>
              <a:t>exp</a:t>
            </a:r>
            <a:r>
              <a:rPr lang="en-US" i="1" dirty="0"/>
              <a:t>(</a:t>
            </a:r>
            <a:r>
              <a:rPr lang="en-US" dirty="0"/>
              <a:t>−</a:t>
            </a:r>
            <a:r>
              <a:rPr lang="en-US" i="1" dirty="0" smtClean="0"/>
              <a:t>y</a:t>
            </a:r>
            <a:r>
              <a:rPr lang="en-US" baseline="30000" dirty="0" smtClean="0"/>
              <a:t>2</a:t>
            </a:r>
            <a:r>
              <a:rPr lang="en-US" dirty="0"/>
              <a:t>) + </a:t>
            </a:r>
            <a:r>
              <a:rPr lang="en-US" i="1" dirty="0"/>
              <a:t>y</a:t>
            </a:r>
            <a:r>
              <a:rPr lang="en-US" dirty="0"/>
              <a:t>(</a:t>
            </a:r>
            <a:r>
              <a:rPr lang="en-US" i="1" dirty="0"/>
              <a:t>y </a:t>
            </a:r>
            <a:r>
              <a:rPr lang="en-US" dirty="0"/>
              <a:t>+ 2) </a:t>
            </a:r>
            <a:r>
              <a:rPr lang="en-US" i="1" dirty="0" err="1"/>
              <a:t>exp</a:t>
            </a:r>
            <a:r>
              <a:rPr lang="en-US" i="1" dirty="0"/>
              <a:t>(</a:t>
            </a:r>
            <a:r>
              <a:rPr lang="en-US" dirty="0"/>
              <a:t>−</a:t>
            </a:r>
            <a:r>
              <a:rPr lang="en-US" dirty="0" smtClean="0"/>
              <a:t>2</a:t>
            </a:r>
            <a:r>
              <a:rPr lang="en-US" i="1" dirty="0" smtClean="0"/>
              <a:t>x</a:t>
            </a:r>
            <a:r>
              <a:rPr lang="en-US" baseline="30000" dirty="0" smtClean="0"/>
              <a:t>2</a:t>
            </a:r>
            <a:r>
              <a:rPr lang="en-US" dirty="0"/>
              <a:t>) around </a:t>
            </a:r>
            <a:r>
              <a:rPr lang="en-US" i="1" dirty="0"/>
              <a:t>x </a:t>
            </a:r>
            <a:r>
              <a:rPr lang="en-US" dirty="0"/>
              <a:t>= 0</a:t>
            </a:r>
            <a:r>
              <a:rPr lang="en-US" i="1" dirty="0"/>
              <a:t>.</a:t>
            </a:r>
            <a:r>
              <a:rPr lang="en-US" dirty="0"/>
              <a:t>1 and </a:t>
            </a:r>
            <a:r>
              <a:rPr lang="en-US" i="1" dirty="0"/>
              <a:t>y </a:t>
            </a:r>
            <a:r>
              <a:rPr lang="en-US" dirty="0"/>
              <a:t>= −1.</a:t>
            </a:r>
          </a:p>
          <a:p>
            <a:endParaRPr lang="en-US" dirty="0"/>
          </a:p>
        </p:txBody>
      </p:sp>
    </p:spTree>
    <p:extLst>
      <p:ext uri="{BB962C8B-B14F-4D97-AF65-F5344CB8AC3E}">
        <p14:creationId xmlns:p14="http://schemas.microsoft.com/office/powerpoint/2010/main" val="3863166555"/>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11192</TotalTime>
  <Words>3011</Words>
  <Application>Microsoft Office PowerPoint</Application>
  <PresentationFormat>On-screen Show (4:3)</PresentationFormat>
  <Paragraphs>241</Paragraphs>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宋体</vt:lpstr>
      <vt:lpstr>Arial</vt:lpstr>
      <vt:lpstr>Calibri</vt:lpstr>
      <vt:lpstr>Symbol</vt:lpstr>
      <vt:lpstr>Office 主题​​</vt:lpstr>
      <vt:lpstr>Computational Physics (Lecture 5) </vt:lpstr>
      <vt:lpstr>Extreme of a function</vt:lpstr>
      <vt:lpstr>Condition of extreme</vt:lpstr>
      <vt:lpstr>One simple example</vt:lpstr>
      <vt:lpstr>PowerPoint Presentation</vt:lpstr>
      <vt:lpstr>PowerPoint Presentation</vt:lpstr>
      <vt:lpstr>PowerPoint Presentation</vt:lpstr>
      <vt:lpstr>Steepest descent method</vt:lpstr>
      <vt:lpstr>PowerPoint Presentation</vt:lpstr>
      <vt:lpstr>PowerPoint Presentation</vt:lpstr>
      <vt:lpstr>PowerPoint Presentation</vt:lpstr>
      <vt:lpstr>PowerPoint Presentation</vt:lpstr>
      <vt:lpstr>Fractional coordinates</vt:lpstr>
      <vt:lpstr>PowerPoint Presentation</vt:lpstr>
      <vt:lpstr>PowerPoint Presentation</vt:lpstr>
      <vt:lpstr>PBC for distance of atoms</vt:lpstr>
      <vt:lpstr>Neighbor lists</vt:lpstr>
      <vt:lpstr>Project A Part II</vt:lpstr>
      <vt:lpstr>PowerPoint Presentation</vt:lpstr>
      <vt:lpstr>An Overview on Inter-atomic Potentials </vt:lpstr>
      <vt:lpstr>The Born-Oppenheimer Approxiamtion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jzhu</dc:creator>
  <cp:lastModifiedBy> </cp:lastModifiedBy>
  <cp:revision>181</cp:revision>
  <dcterms:created xsi:type="dcterms:W3CDTF">2014-01-05T10:31:17Z</dcterms:created>
  <dcterms:modified xsi:type="dcterms:W3CDTF">2022-09-20T06:17:02Z</dcterms:modified>
</cp:coreProperties>
</file>